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0"/>
  </p:notesMasterIdLst>
  <p:sldIdLst>
    <p:sldId id="256" r:id="rId2"/>
    <p:sldId id="261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bin" panose="020B0604020202020204" charset="0"/>
      <p:regular r:id="rId35"/>
      <p:bold r:id="rId36"/>
      <p:italic r:id="rId37"/>
      <p:boldItalic r:id="rId38"/>
    </p:embeddedFont>
    <p:embeddedFont>
      <p:font typeface="Galdeano" panose="020B0604020202020204" charset="0"/>
      <p:regular r:id="rId39"/>
    </p:embeddedFont>
    <p:embeddedFont>
      <p:font typeface="Nunito" panose="020B0604020202020204" charset="0"/>
      <p:regular r:id="rId40"/>
      <p:bold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3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033694-C56F-458A-A3A9-02DB520E4294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</dgm:pt>
    <dgm:pt modelId="{582AE6CA-246F-4129-B73F-58980A946CA8}">
      <dgm:prSet phldrT="[Texto]"/>
      <dgm:spPr/>
      <dgm:t>
        <a:bodyPr/>
        <a:lstStyle/>
        <a:p>
          <a:pPr algn="ctr"/>
          <a:r>
            <a:rPr lang="en-US" sz="1800" b="1" i="0" dirty="0" smtClean="0"/>
            <a:t>HP</a:t>
          </a:r>
          <a:br>
            <a:rPr lang="en-US" sz="1800" b="1" i="0" dirty="0" smtClean="0"/>
          </a:br>
          <a:r>
            <a:rPr lang="en-US" sz="1800" b="0" i="0" dirty="0" smtClean="0"/>
            <a:t>All in One 23,8" 8GB 1TB AMD |24-b007la</a:t>
          </a:r>
        </a:p>
        <a:p>
          <a:pPr algn="ctr"/>
          <a:r>
            <a:rPr lang="es-CO" sz="1800" b="1" i="0" dirty="0" smtClean="0"/>
            <a:t>Características:</a:t>
          </a:r>
        </a:p>
        <a:p>
          <a:pPr algn="ctr"/>
          <a:r>
            <a:rPr lang="es-CO" sz="1800" b="0" i="0" dirty="0" smtClean="0"/>
            <a:t>Procesador AMD A9-9410 de séptima generación.</a:t>
          </a:r>
        </a:p>
        <a:p>
          <a:pPr algn="ctr"/>
          <a:r>
            <a:rPr lang="es-CO" sz="1800" b="0" i="0" dirty="0" smtClean="0"/>
            <a:t>Velocidad del procesador de 2.9 GHz.</a:t>
          </a:r>
        </a:p>
        <a:p>
          <a:pPr algn="ctr"/>
          <a:r>
            <a:rPr lang="es-CO" sz="1800" b="0" i="0" dirty="0" smtClean="0"/>
            <a:t>Memoria RAM de 8GB.</a:t>
          </a:r>
        </a:p>
        <a:p>
          <a:pPr algn="ctr"/>
          <a:r>
            <a:rPr lang="es-CO" sz="1800" b="0" i="0" dirty="0" smtClean="0"/>
            <a:t>Capacidad de almacenamiento de 1TB.</a:t>
          </a:r>
        </a:p>
        <a:p>
          <a:pPr algn="ctr"/>
          <a:r>
            <a:rPr lang="es-CO" sz="1800" b="0" i="0" dirty="0" smtClean="0"/>
            <a:t>Pantalla de 23.8p.</a:t>
          </a:r>
        </a:p>
        <a:p>
          <a:pPr algn="ctr"/>
          <a:r>
            <a:rPr lang="es-CO" sz="1800" b="0" i="0" dirty="0" smtClean="0"/>
            <a:t>Windows 10 instalado.</a:t>
          </a:r>
        </a:p>
        <a:p>
          <a:pPr algn="ctr"/>
          <a:r>
            <a:rPr lang="es-CO" sz="1800" b="0" i="0" dirty="0" smtClean="0"/>
            <a:t>Cuenta con 5 puertos USB (2 USB 2.0, 2 USB 3.0 y 1 USB 3.0 Type-C) .</a:t>
          </a:r>
        </a:p>
        <a:p>
          <a:pPr algn="ctr"/>
          <a:r>
            <a:rPr lang="es-CO" sz="1800" b="0" i="0" dirty="0" smtClean="0"/>
            <a:t>Conectividad Bluetooth 4.0 M.2.</a:t>
          </a:r>
        </a:p>
        <a:p>
          <a:pPr algn="ctr"/>
          <a:r>
            <a:rPr lang="es-CO" sz="1800" b="0" i="0" dirty="0" smtClean="0"/>
            <a:t>1 año de garantía.</a:t>
          </a:r>
        </a:p>
        <a:p>
          <a:pPr algn="ctr"/>
          <a:r>
            <a:rPr lang="es-CO" sz="1800" b="1" i="0" dirty="0" smtClean="0"/>
            <a:t>$ 2.199.900</a:t>
          </a:r>
          <a:endParaRPr lang="en-US" sz="1800" b="0" i="0" dirty="0" smtClean="0"/>
        </a:p>
        <a:p>
          <a:pPr algn="ctr"/>
          <a:endParaRPr lang="es-CO" sz="1800" dirty="0"/>
        </a:p>
      </dgm:t>
    </dgm:pt>
    <dgm:pt modelId="{C15D7257-2799-4520-8396-81DABB0CE626}" type="parTrans" cxnId="{2BE513F6-30B8-4411-A714-5AB8F5EFDB6C}">
      <dgm:prSet/>
      <dgm:spPr/>
      <dgm:t>
        <a:bodyPr/>
        <a:lstStyle/>
        <a:p>
          <a:endParaRPr lang="es-CO"/>
        </a:p>
      </dgm:t>
    </dgm:pt>
    <dgm:pt modelId="{9D1B9AC3-AE5A-43D3-B45B-DA43A896D785}" type="sibTrans" cxnId="{2BE513F6-30B8-4411-A714-5AB8F5EFDB6C}">
      <dgm:prSet/>
      <dgm:spPr/>
      <dgm:t>
        <a:bodyPr/>
        <a:lstStyle/>
        <a:p>
          <a:endParaRPr lang="es-CO"/>
        </a:p>
      </dgm:t>
    </dgm:pt>
    <dgm:pt modelId="{BFEE4E4F-8429-4C03-9612-4CA57B3C13F2}">
      <dgm:prSet phldrT="[Texto]"/>
      <dgm:spPr/>
      <dgm:t>
        <a:bodyPr/>
        <a:lstStyle/>
        <a:p>
          <a:r>
            <a:rPr lang="es-CO" b="0" i="0" dirty="0" smtClean="0"/>
            <a:t>Notebook </a:t>
          </a:r>
        </a:p>
        <a:p>
          <a:r>
            <a:rPr lang="es-CO" b="0" i="0" dirty="0" smtClean="0"/>
            <a:t>14" 8GB 1TB Ci5 | X456UA-WX015T</a:t>
          </a:r>
          <a:endParaRPr lang="es-CO" b="1" i="0" dirty="0" smtClean="0"/>
        </a:p>
        <a:p>
          <a:r>
            <a:rPr lang="es-CO" b="1" i="0" dirty="0" smtClean="0"/>
            <a:t>Características </a:t>
          </a:r>
        </a:p>
        <a:p>
          <a:r>
            <a:rPr lang="es-CO" b="0" i="0" dirty="0" smtClean="0"/>
            <a:t>Procesador Intel Core i5 6200U de sexta generación.</a:t>
          </a:r>
        </a:p>
        <a:p>
          <a:r>
            <a:rPr lang="es-CO" b="0" i="0" dirty="0" smtClean="0"/>
            <a:t>Velocidad del procesador de 2,3 GHz.</a:t>
          </a:r>
        </a:p>
        <a:p>
          <a:r>
            <a:rPr lang="es-CO" b="0" i="0" dirty="0" smtClean="0"/>
            <a:t>Memoria RAM de 8GB.</a:t>
          </a:r>
        </a:p>
        <a:p>
          <a:r>
            <a:rPr lang="es-CO" b="0" i="0" dirty="0" smtClean="0"/>
            <a:t>Capacidad de almacenamiento de 1TB.</a:t>
          </a:r>
        </a:p>
        <a:p>
          <a:r>
            <a:rPr lang="es-CO" b="0" i="0" dirty="0" smtClean="0"/>
            <a:t>Tarjeta de vídeo Intel® HD graphics 520.</a:t>
          </a:r>
        </a:p>
        <a:p>
          <a:r>
            <a:rPr lang="es-CO" b="0" i="0" dirty="0" smtClean="0"/>
            <a:t>Pantalla LED de 14 pulgadas.</a:t>
          </a:r>
        </a:p>
        <a:p>
          <a:r>
            <a:rPr lang="es-CO" b="0" i="0" dirty="0" smtClean="0"/>
            <a:t>Resolución HD.</a:t>
          </a:r>
        </a:p>
        <a:p>
          <a:r>
            <a:rPr lang="es-CO" b="0" i="0" dirty="0" smtClean="0"/>
            <a:t>Windows 10 incorporado.</a:t>
          </a:r>
        </a:p>
        <a:p>
          <a:r>
            <a:rPr lang="es-CO" b="0" i="0" dirty="0" smtClean="0"/>
            <a:t>1 puerto HDMI y 3 puertos USB.</a:t>
          </a:r>
        </a:p>
        <a:p>
          <a:r>
            <a:rPr lang="es-CO" b="0" i="0" dirty="0" smtClean="0"/>
            <a:t>Conectividad Bluetooth 4.0.</a:t>
          </a:r>
        </a:p>
        <a:p>
          <a:r>
            <a:rPr lang="es-CO" b="0" i="0" dirty="0" smtClean="0"/>
            <a:t>Garantía de 1 año.</a:t>
          </a:r>
        </a:p>
        <a:p>
          <a:r>
            <a:rPr lang="es-CO" b="1" i="0" dirty="0" smtClean="0"/>
            <a:t>$ 1.749.900</a:t>
          </a:r>
          <a:endParaRPr lang="es-CO" dirty="0"/>
        </a:p>
      </dgm:t>
    </dgm:pt>
    <dgm:pt modelId="{FBC55D87-7285-4F4C-90D3-1749A80EF3E4}" type="parTrans" cxnId="{1F6E16DE-A25A-447C-A732-25508EE31A4E}">
      <dgm:prSet/>
      <dgm:spPr/>
      <dgm:t>
        <a:bodyPr/>
        <a:lstStyle/>
        <a:p>
          <a:endParaRPr lang="es-CO"/>
        </a:p>
      </dgm:t>
    </dgm:pt>
    <dgm:pt modelId="{DC9FB95F-B369-427C-AC49-45A3EE547105}" type="sibTrans" cxnId="{1F6E16DE-A25A-447C-A732-25508EE31A4E}">
      <dgm:prSet/>
      <dgm:spPr/>
      <dgm:t>
        <a:bodyPr/>
        <a:lstStyle/>
        <a:p>
          <a:endParaRPr lang="es-CO"/>
        </a:p>
      </dgm:t>
    </dgm:pt>
    <dgm:pt modelId="{337E9157-2579-45D9-8A43-2FFD32288BB0}" type="pres">
      <dgm:prSet presAssocID="{FD033694-C56F-458A-A3A9-02DB520E4294}" presName="Name0" presStyleCnt="0">
        <dgm:presLayoutVars>
          <dgm:dir/>
          <dgm:resizeHandles val="exact"/>
        </dgm:presLayoutVars>
      </dgm:prSet>
      <dgm:spPr/>
    </dgm:pt>
    <dgm:pt modelId="{CAA38F2C-5238-41A1-BD24-FADD625DC81E}" type="pres">
      <dgm:prSet presAssocID="{FD033694-C56F-458A-A3A9-02DB520E4294}" presName="bkgdShp" presStyleLbl="alignAccFollowNode1" presStyleIdx="0" presStyleCnt="1" custLinFactNeighborX="155" custLinFactNeighborY="-8544"/>
      <dgm:spPr/>
      <dgm:t>
        <a:bodyPr/>
        <a:lstStyle/>
        <a:p>
          <a:endParaRPr lang="es-CO"/>
        </a:p>
      </dgm:t>
    </dgm:pt>
    <dgm:pt modelId="{2CC04B46-E640-4935-BD56-8EBD7D4BA416}" type="pres">
      <dgm:prSet presAssocID="{FD033694-C56F-458A-A3A9-02DB520E4294}" presName="linComp" presStyleCnt="0"/>
      <dgm:spPr/>
    </dgm:pt>
    <dgm:pt modelId="{0EB2B5C5-AB54-4622-8259-0B2D22F0FD04}" type="pres">
      <dgm:prSet presAssocID="{582AE6CA-246F-4129-B73F-58980A946CA8}" presName="compNode" presStyleCnt="0"/>
      <dgm:spPr/>
    </dgm:pt>
    <dgm:pt modelId="{0DDABE08-03E7-4C03-A124-C7020D380A11}" type="pres">
      <dgm:prSet presAssocID="{582AE6CA-246F-4129-B73F-58980A946CA8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1DEFBA2F-4D8A-44BD-AEB0-4424AB0BF708}" type="pres">
      <dgm:prSet presAssocID="{582AE6CA-246F-4129-B73F-58980A946CA8}" presName="invisiNode" presStyleLbl="node1" presStyleIdx="0" presStyleCnt="2"/>
      <dgm:spPr/>
    </dgm:pt>
    <dgm:pt modelId="{2D6D2328-9C44-4D66-8BCC-AECDA5C5CD5C}" type="pres">
      <dgm:prSet presAssocID="{582AE6CA-246F-4129-B73F-58980A946CA8}" presName="imagNode" presStyleLbl="fgImgPlace1" presStyleIdx="0" presStyleCnt="2" custScaleX="49119" custScaleY="10848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8ED38214-B3F9-406E-806A-9C10AE59122B}" type="pres">
      <dgm:prSet presAssocID="{9D1B9AC3-AE5A-43D3-B45B-DA43A896D785}" presName="sibTrans" presStyleLbl="sibTrans2D1" presStyleIdx="0" presStyleCnt="0"/>
      <dgm:spPr/>
      <dgm:t>
        <a:bodyPr/>
        <a:lstStyle/>
        <a:p>
          <a:endParaRPr lang="es-CO"/>
        </a:p>
      </dgm:t>
    </dgm:pt>
    <dgm:pt modelId="{4B2716AE-A82C-4E30-A268-F53A3B34AAB7}" type="pres">
      <dgm:prSet presAssocID="{BFEE4E4F-8429-4C03-9612-4CA57B3C13F2}" presName="compNode" presStyleCnt="0"/>
      <dgm:spPr/>
    </dgm:pt>
    <dgm:pt modelId="{3712ABF7-D01D-45E7-902A-FC23EA6EA441}" type="pres">
      <dgm:prSet presAssocID="{BFEE4E4F-8429-4C03-9612-4CA57B3C13F2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4FA46222-0ABD-4A03-AF4B-3B47496E947F}" type="pres">
      <dgm:prSet presAssocID="{BFEE4E4F-8429-4C03-9612-4CA57B3C13F2}" presName="invisiNode" presStyleLbl="node1" presStyleIdx="1" presStyleCnt="2"/>
      <dgm:spPr/>
    </dgm:pt>
    <dgm:pt modelId="{A8EE4372-6A98-46F4-8033-E50425C22668}" type="pres">
      <dgm:prSet presAssocID="{BFEE4E4F-8429-4C03-9612-4CA57B3C13F2}" presName="imagNode" presStyleLbl="fgImgPlace1" presStyleIdx="1" presStyleCnt="2" custScaleX="59594" custScaleY="103636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</dgm:ptLst>
  <dgm:cxnLst>
    <dgm:cxn modelId="{1F6E16DE-A25A-447C-A732-25508EE31A4E}" srcId="{FD033694-C56F-458A-A3A9-02DB520E4294}" destId="{BFEE4E4F-8429-4C03-9612-4CA57B3C13F2}" srcOrd="1" destOrd="0" parTransId="{FBC55D87-7285-4F4C-90D3-1749A80EF3E4}" sibTransId="{DC9FB95F-B369-427C-AC49-45A3EE547105}"/>
    <dgm:cxn modelId="{2BE513F6-30B8-4411-A714-5AB8F5EFDB6C}" srcId="{FD033694-C56F-458A-A3A9-02DB520E4294}" destId="{582AE6CA-246F-4129-B73F-58980A946CA8}" srcOrd="0" destOrd="0" parTransId="{C15D7257-2799-4520-8396-81DABB0CE626}" sibTransId="{9D1B9AC3-AE5A-43D3-B45B-DA43A896D785}"/>
    <dgm:cxn modelId="{9C32784A-ABB9-4B87-8946-9F6F70320D57}" type="presOf" srcId="{BFEE4E4F-8429-4C03-9612-4CA57B3C13F2}" destId="{3712ABF7-D01D-45E7-902A-FC23EA6EA441}" srcOrd="0" destOrd="0" presId="urn:microsoft.com/office/officeart/2005/8/layout/pList2"/>
    <dgm:cxn modelId="{BA915024-4252-439C-8812-7ECA9F95D1CB}" type="presOf" srcId="{FD033694-C56F-458A-A3A9-02DB520E4294}" destId="{337E9157-2579-45D9-8A43-2FFD32288BB0}" srcOrd="0" destOrd="0" presId="urn:microsoft.com/office/officeart/2005/8/layout/pList2"/>
    <dgm:cxn modelId="{427474EF-C57D-4831-8572-678DF65CBA8D}" type="presOf" srcId="{582AE6CA-246F-4129-B73F-58980A946CA8}" destId="{0DDABE08-03E7-4C03-A124-C7020D380A11}" srcOrd="0" destOrd="0" presId="urn:microsoft.com/office/officeart/2005/8/layout/pList2"/>
    <dgm:cxn modelId="{ACDFC5AC-E682-485E-947D-CFD56D658871}" type="presOf" srcId="{9D1B9AC3-AE5A-43D3-B45B-DA43A896D785}" destId="{8ED38214-B3F9-406E-806A-9C10AE59122B}" srcOrd="0" destOrd="0" presId="urn:microsoft.com/office/officeart/2005/8/layout/pList2"/>
    <dgm:cxn modelId="{4FEC724F-8DB6-4C32-B7A5-A1B8A4EADF56}" type="presParOf" srcId="{337E9157-2579-45D9-8A43-2FFD32288BB0}" destId="{CAA38F2C-5238-41A1-BD24-FADD625DC81E}" srcOrd="0" destOrd="0" presId="urn:microsoft.com/office/officeart/2005/8/layout/pList2"/>
    <dgm:cxn modelId="{6EE873E6-19D2-42F0-8941-2D787A0D3F7D}" type="presParOf" srcId="{337E9157-2579-45D9-8A43-2FFD32288BB0}" destId="{2CC04B46-E640-4935-BD56-8EBD7D4BA416}" srcOrd="1" destOrd="0" presId="urn:microsoft.com/office/officeart/2005/8/layout/pList2"/>
    <dgm:cxn modelId="{8EDF3D6F-4444-4B24-B21E-2B86C072F736}" type="presParOf" srcId="{2CC04B46-E640-4935-BD56-8EBD7D4BA416}" destId="{0EB2B5C5-AB54-4622-8259-0B2D22F0FD04}" srcOrd="0" destOrd="0" presId="urn:microsoft.com/office/officeart/2005/8/layout/pList2"/>
    <dgm:cxn modelId="{444B0413-9BE1-47C5-BFAD-7895B6048D07}" type="presParOf" srcId="{0EB2B5C5-AB54-4622-8259-0B2D22F0FD04}" destId="{0DDABE08-03E7-4C03-A124-C7020D380A11}" srcOrd="0" destOrd="0" presId="urn:microsoft.com/office/officeart/2005/8/layout/pList2"/>
    <dgm:cxn modelId="{4CC7D3DE-2DBB-4097-A186-8FA8C18DD006}" type="presParOf" srcId="{0EB2B5C5-AB54-4622-8259-0B2D22F0FD04}" destId="{1DEFBA2F-4D8A-44BD-AEB0-4424AB0BF708}" srcOrd="1" destOrd="0" presId="urn:microsoft.com/office/officeart/2005/8/layout/pList2"/>
    <dgm:cxn modelId="{0118FC45-4683-4F45-A7E8-82FF6AD9E307}" type="presParOf" srcId="{0EB2B5C5-AB54-4622-8259-0B2D22F0FD04}" destId="{2D6D2328-9C44-4D66-8BCC-AECDA5C5CD5C}" srcOrd="2" destOrd="0" presId="urn:microsoft.com/office/officeart/2005/8/layout/pList2"/>
    <dgm:cxn modelId="{93495A4A-07B6-4E6B-ACEC-1EEEF2B1A958}" type="presParOf" srcId="{2CC04B46-E640-4935-BD56-8EBD7D4BA416}" destId="{8ED38214-B3F9-406E-806A-9C10AE59122B}" srcOrd="1" destOrd="0" presId="urn:microsoft.com/office/officeart/2005/8/layout/pList2"/>
    <dgm:cxn modelId="{EE24D53B-CC70-4DDE-BB8E-75426DA0D18B}" type="presParOf" srcId="{2CC04B46-E640-4935-BD56-8EBD7D4BA416}" destId="{4B2716AE-A82C-4E30-A268-F53A3B34AAB7}" srcOrd="2" destOrd="0" presId="urn:microsoft.com/office/officeart/2005/8/layout/pList2"/>
    <dgm:cxn modelId="{EF6A2EDA-2150-44AC-A546-8C012A117F79}" type="presParOf" srcId="{4B2716AE-A82C-4E30-A268-F53A3B34AAB7}" destId="{3712ABF7-D01D-45E7-902A-FC23EA6EA441}" srcOrd="0" destOrd="0" presId="urn:microsoft.com/office/officeart/2005/8/layout/pList2"/>
    <dgm:cxn modelId="{80313CCE-9E14-416A-A53F-69CE25C64EA0}" type="presParOf" srcId="{4B2716AE-A82C-4E30-A268-F53A3B34AAB7}" destId="{4FA46222-0ABD-4A03-AF4B-3B47496E947F}" srcOrd="1" destOrd="0" presId="urn:microsoft.com/office/officeart/2005/8/layout/pList2"/>
    <dgm:cxn modelId="{71CC43EF-0DE9-40C2-A344-64EDAFE71D61}" type="presParOf" srcId="{4B2716AE-A82C-4E30-A268-F53A3B34AAB7}" destId="{A8EE4372-6A98-46F4-8033-E50425C22668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A38F2C-5238-41A1-BD24-FADD625DC81E}">
      <dsp:nvSpPr>
        <dsp:cNvPr id="0" name=""/>
        <dsp:cNvSpPr/>
      </dsp:nvSpPr>
      <dsp:spPr>
        <a:xfrm>
          <a:off x="0" y="0"/>
          <a:ext cx="8812696" cy="223630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6D2328-9C44-4D66-8BCC-AECDA5C5CD5C}">
      <dsp:nvSpPr>
        <dsp:cNvPr id="0" name=""/>
        <dsp:cNvSpPr/>
      </dsp:nvSpPr>
      <dsp:spPr>
        <a:xfrm>
          <a:off x="1268706" y="228598"/>
          <a:ext cx="1937139" cy="177910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DABE08-03E7-4C03-A124-C7020D380A11}">
      <dsp:nvSpPr>
        <dsp:cNvPr id="0" name=""/>
        <dsp:cNvSpPr/>
      </dsp:nvSpPr>
      <dsp:spPr>
        <a:xfrm rot="10800000">
          <a:off x="265392" y="2236304"/>
          <a:ext cx="3943767" cy="2733260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i="0" kern="1200" dirty="0" smtClean="0"/>
            <a:t>HP</a:t>
          </a:r>
          <a:br>
            <a:rPr lang="en-US" sz="900" b="1" i="0" kern="1200" dirty="0" smtClean="0"/>
          </a:br>
          <a:r>
            <a:rPr lang="en-US" sz="900" b="0" i="0" kern="1200" dirty="0" smtClean="0"/>
            <a:t>All in One 23,8" 8GB 1TB AMD |24-b007la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b="1" i="0" kern="1200" dirty="0" smtClean="0"/>
            <a:t>Características: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b="0" i="0" kern="1200" dirty="0" smtClean="0"/>
            <a:t>Procesador AMD A9-9410 de séptima generación.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b="0" i="0" kern="1200" dirty="0" smtClean="0"/>
            <a:t>Velocidad del procesador de 2.9 GHz.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b="0" i="0" kern="1200" dirty="0" smtClean="0"/>
            <a:t>Memoria RAM de 8GB.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b="0" i="0" kern="1200" dirty="0" smtClean="0"/>
            <a:t>Capacidad de almacenamiento de 1TB.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b="0" i="0" kern="1200" dirty="0" smtClean="0"/>
            <a:t>Pantalla de 23.8p.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b="0" i="0" kern="1200" dirty="0" smtClean="0"/>
            <a:t>Windows 10 instalado.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b="0" i="0" kern="1200" dirty="0" smtClean="0"/>
            <a:t>Cuenta con 5 puertos USB (2 USB 2.0, 2 USB 3.0 y 1 USB 3.0 Type-C) .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b="0" i="0" kern="1200" dirty="0" smtClean="0"/>
            <a:t>Conectividad Bluetooth 4.0 M.2.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b="0" i="0" kern="1200" dirty="0" smtClean="0"/>
            <a:t>1 año de garantía.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b="1" i="0" kern="1200" dirty="0" smtClean="0"/>
            <a:t>$ 2.199.900</a:t>
          </a:r>
          <a:endParaRPr lang="en-US" sz="900" b="0" i="0" kern="1200" dirty="0" smtClean="0"/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900" kern="1200" dirty="0"/>
        </a:p>
      </dsp:txBody>
      <dsp:txXfrm rot="10800000">
        <a:off x="349449" y="2236304"/>
        <a:ext cx="3775653" cy="2649203"/>
      </dsp:txXfrm>
    </dsp:sp>
    <dsp:sp modelId="{A8EE4372-6A98-46F4-8033-E50425C22668}">
      <dsp:nvSpPr>
        <dsp:cNvPr id="0" name=""/>
        <dsp:cNvSpPr/>
      </dsp:nvSpPr>
      <dsp:spPr>
        <a:xfrm>
          <a:off x="5400295" y="268359"/>
          <a:ext cx="2350248" cy="169958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12ABF7-D01D-45E7-902A-FC23EA6EA441}">
      <dsp:nvSpPr>
        <dsp:cNvPr id="0" name=""/>
        <dsp:cNvSpPr/>
      </dsp:nvSpPr>
      <dsp:spPr>
        <a:xfrm rot="10800000">
          <a:off x="4603536" y="2236304"/>
          <a:ext cx="3943767" cy="2733260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b="0" i="0" kern="1200" dirty="0" smtClean="0"/>
            <a:t>Notebook 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b="0" i="0" kern="1200" dirty="0" smtClean="0"/>
            <a:t>14" 8GB 1TB Ci5 | X456UA-WX015T</a:t>
          </a:r>
          <a:endParaRPr lang="es-CO" sz="900" b="1" i="0" kern="1200" dirty="0" smtClean="0"/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b="1" i="0" kern="1200" dirty="0" smtClean="0"/>
            <a:t>Características 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b="0" i="0" kern="1200" dirty="0" smtClean="0"/>
            <a:t>Procesador Intel Core i5 6200U de sexta generación.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b="0" i="0" kern="1200" dirty="0" smtClean="0"/>
            <a:t>Velocidad del procesador de 2,3 GHz.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b="0" i="0" kern="1200" dirty="0" smtClean="0"/>
            <a:t>Memoria RAM de 8GB.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b="0" i="0" kern="1200" dirty="0" smtClean="0"/>
            <a:t>Capacidad de almacenamiento de 1TB.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b="0" i="0" kern="1200" dirty="0" smtClean="0"/>
            <a:t>Tarjeta de vídeo Intel® HD graphics 520.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b="0" i="0" kern="1200" dirty="0" smtClean="0"/>
            <a:t>Pantalla LED de 14 pulgadas.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b="0" i="0" kern="1200" dirty="0" smtClean="0"/>
            <a:t>Resolución HD.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b="0" i="0" kern="1200" dirty="0" smtClean="0"/>
            <a:t>Windows 10 incorporado.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b="0" i="0" kern="1200" dirty="0" smtClean="0"/>
            <a:t>1 puerto HDMI y 3 puertos USB.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b="0" i="0" kern="1200" dirty="0" smtClean="0"/>
            <a:t>Conectividad Bluetooth 4.0.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b="0" i="0" kern="1200" dirty="0" smtClean="0"/>
            <a:t>Garantía de 1 año.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b="1" i="0" kern="1200" dirty="0" smtClean="0"/>
            <a:t>$ 1.749.900</a:t>
          </a:r>
          <a:endParaRPr lang="es-CO" sz="900" kern="1200" dirty="0"/>
        </a:p>
      </dsp:txBody>
      <dsp:txXfrm rot="10800000">
        <a:off x="4687593" y="2236304"/>
        <a:ext cx="3775653" cy="26492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884271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2223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2464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5225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2806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39428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Shape 22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s-CO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20263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20622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5877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93285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23157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1146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0711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38216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41325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86464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1" name="Shape 3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90666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62525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09140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80001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75193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4" name="Shape 3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0974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s-CO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7054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0475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1191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6082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8169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4696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1333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png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png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ada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 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03048" y="3192122"/>
            <a:ext cx="4740951" cy="366587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Shape 18"/>
          <p:cNvPicPr preferRelativeResize="0"/>
          <p:nvPr/>
        </p:nvPicPr>
        <p:blipFill rotWithShape="1">
          <a:blip r:embed="rId3">
            <a:alphaModFix/>
          </a:blip>
          <a:srcRect l="10521" t="17753" r="14498" b="22946"/>
          <a:stretch/>
        </p:blipFill>
        <p:spPr>
          <a:xfrm>
            <a:off x="0" y="0"/>
            <a:ext cx="927012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111" y="4525925"/>
            <a:ext cx="2319162" cy="1407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80326" y="3357564"/>
            <a:ext cx="2486024" cy="10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rmación 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Shape 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/>
          <p:nvPr/>
        </p:nvSpPr>
        <p:spPr>
          <a:xfrm>
            <a:off x="970892" y="4319751"/>
            <a:ext cx="9639299" cy="1702675"/>
          </a:xfrm>
          <a:prstGeom prst="rect">
            <a:avLst/>
          </a:prstGeom>
          <a:solidFill>
            <a:srgbClr val="080808">
              <a:alpha val="38823"/>
            </a:srgbClr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Shape 99"/>
          <p:cNvPicPr preferRelativeResize="0"/>
          <p:nvPr/>
        </p:nvPicPr>
        <p:blipFill rotWithShape="1">
          <a:blip r:embed="rId3">
            <a:alphaModFix/>
          </a:blip>
          <a:srcRect l="50000" t="11628" r="-3743" b="17500"/>
          <a:stretch/>
        </p:blipFill>
        <p:spPr>
          <a:xfrm>
            <a:off x="0" y="0"/>
            <a:ext cx="328606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0185" y="-307500"/>
            <a:ext cx="2361170" cy="613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25335" y="1847763"/>
            <a:ext cx="765562" cy="720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dustrial 2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" name="Shape 104"/>
          <p:cNvGrpSpPr/>
          <p:nvPr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105" name="Shape 105"/>
            <p:cNvSpPr/>
            <p:nvPr/>
          </p:nvSpPr>
          <p:spPr>
            <a:xfrm>
              <a:off x="590550" y="4808482"/>
              <a:ext cx="8553450" cy="1592316"/>
            </a:xfrm>
            <a:prstGeom prst="rect">
              <a:avLst/>
            </a:prstGeom>
            <a:solidFill>
              <a:srgbClr val="080808">
                <a:alpha val="38823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6" name="Shape 106"/>
            <p:cNvPicPr preferRelativeResize="0"/>
            <p:nvPr/>
          </p:nvPicPr>
          <p:blipFill rotWithShape="1">
            <a:blip r:embed="rId3">
              <a:alphaModFix/>
            </a:blip>
            <a:srcRect l="50000" t="14562" r="-4532" b="14561"/>
            <a:stretch/>
          </p:blipFill>
          <p:spPr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Shape 107"/>
            <p:cNvPicPr preferRelativeResize="0"/>
            <p:nvPr/>
          </p:nvPicPr>
          <p:blipFill rotWithShape="1">
            <a:blip r:embed="rId4">
              <a:alphaModFix/>
            </a:blip>
            <a:srcRect t="14312" r="17371"/>
            <a:stretch/>
          </p:blipFill>
          <p:spPr>
            <a:xfrm>
              <a:off x="6788150" y="0"/>
              <a:ext cx="2355851" cy="64007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" name="Shape 108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Shape 1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17182" y="2853375"/>
            <a:ext cx="696913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fraestructura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Shape 1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295" y="-40944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/>
          <p:nvPr/>
        </p:nvSpPr>
        <p:spPr>
          <a:xfrm>
            <a:off x="95534" y="137071"/>
            <a:ext cx="9075762" cy="1756900"/>
          </a:xfrm>
          <a:prstGeom prst="rect">
            <a:avLst/>
          </a:prstGeom>
          <a:solidFill>
            <a:srgbClr val="080808">
              <a:alpha val="38823"/>
            </a:srgbClr>
          </a:solidFill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Shape 120"/>
          <p:cNvPicPr preferRelativeResize="0"/>
          <p:nvPr/>
        </p:nvPicPr>
        <p:blipFill rotWithShape="1">
          <a:blip r:embed="rId3">
            <a:alphaModFix/>
          </a:blip>
          <a:srcRect l="46767" b="14698"/>
          <a:stretch/>
        </p:blipFill>
        <p:spPr>
          <a:xfrm>
            <a:off x="0" y="-1270341"/>
            <a:ext cx="3137060" cy="8254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6588" y="-1091938"/>
            <a:ext cx="2996201" cy="7833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9397" y="2620369"/>
            <a:ext cx="821993" cy="709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ro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07277" y="0"/>
            <a:ext cx="8936719" cy="689894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/>
          <p:nvPr/>
        </p:nvSpPr>
        <p:spPr>
          <a:xfrm>
            <a:off x="970892" y="4319751"/>
            <a:ext cx="9639299" cy="1702675"/>
          </a:xfrm>
          <a:prstGeom prst="rect">
            <a:avLst/>
          </a:prstGeom>
          <a:solidFill>
            <a:srgbClr val="080808">
              <a:alpha val="38823"/>
            </a:srgbClr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Shape 130"/>
          <p:cNvPicPr preferRelativeResize="0"/>
          <p:nvPr/>
        </p:nvPicPr>
        <p:blipFill rotWithShape="1">
          <a:blip r:embed="rId3">
            <a:alphaModFix/>
          </a:blip>
          <a:srcRect l="50000" t="11628" r="-3743" b="17500"/>
          <a:stretch/>
        </p:blipFill>
        <p:spPr>
          <a:xfrm>
            <a:off x="0" y="0"/>
            <a:ext cx="328606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0185" y="-307500"/>
            <a:ext cx="2361170" cy="613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83739" y="1746911"/>
            <a:ext cx="859809" cy="859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ítulo y objeto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Shape 25"/>
          <p:cNvSpPr/>
          <p:nvPr/>
        </p:nvSpPr>
        <p:spPr>
          <a:xfrm rot="-803363">
            <a:off x="-2292200" y="-163131"/>
            <a:ext cx="11941668" cy="160863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Shape 26"/>
          <p:cNvSpPr/>
          <p:nvPr/>
        </p:nvSpPr>
        <p:spPr>
          <a:xfrm rot="-358659">
            <a:off x="-1002985" y="180846"/>
            <a:ext cx="10631005" cy="13167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Shape 27"/>
          <p:cNvSpPr/>
          <p:nvPr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0099A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dt" idx="10"/>
          </p:nvPr>
        </p:nvSpPr>
        <p:spPr>
          <a:xfrm>
            <a:off x="7358678" y="6116069"/>
            <a:ext cx="85747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ftr" idx="11"/>
          </p:nvPr>
        </p:nvSpPr>
        <p:spPr>
          <a:xfrm>
            <a:off x="1986997" y="6116069"/>
            <a:ext cx="5314517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273317" y="6116069"/>
            <a:ext cx="413482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s-CO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objeto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Shape 36"/>
          <p:cNvSpPr/>
          <p:nvPr/>
        </p:nvSpPr>
        <p:spPr>
          <a:xfrm rot="-803363">
            <a:off x="-2292200" y="-163131"/>
            <a:ext cx="11941668" cy="1608630"/>
          </a:xfrm>
          <a:prstGeom prst="rect">
            <a:avLst/>
          </a:prstGeom>
          <a:solidFill>
            <a:srgbClr val="0099A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Shape 37"/>
          <p:cNvSpPr/>
          <p:nvPr/>
        </p:nvSpPr>
        <p:spPr>
          <a:xfrm rot="-358659">
            <a:off x="-1002985" y="180846"/>
            <a:ext cx="10631005" cy="131677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Shape 38"/>
          <p:cNvSpPr/>
          <p:nvPr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rmació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Shape 40" descr="D:\2015\_MG_1747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Shape 41"/>
          <p:cNvGrpSpPr/>
          <p:nvPr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42" name="Shape 42"/>
            <p:cNvSpPr/>
            <p:nvPr/>
          </p:nvSpPr>
          <p:spPr>
            <a:xfrm>
              <a:off x="590550" y="4808482"/>
              <a:ext cx="8553450" cy="1592316"/>
            </a:xfrm>
            <a:prstGeom prst="rect">
              <a:avLst/>
            </a:prstGeom>
            <a:solidFill>
              <a:srgbClr val="080808">
                <a:alpha val="38823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3" name="Shape 43"/>
            <p:cNvPicPr preferRelativeResize="0"/>
            <p:nvPr/>
          </p:nvPicPr>
          <p:blipFill rotWithShape="1">
            <a:blip r:embed="rId3">
              <a:alphaModFix/>
            </a:blip>
            <a:srcRect l="50000" t="14562" r="-4532" b="14561"/>
            <a:stretch/>
          </p:blipFill>
          <p:spPr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Shape 44"/>
            <p:cNvPicPr preferRelativeResize="0"/>
            <p:nvPr/>
          </p:nvPicPr>
          <p:blipFill rotWithShape="1">
            <a:blip r:embed="rId4">
              <a:alphaModFix/>
            </a:blip>
            <a:srcRect t="14312" r="17371"/>
            <a:stretch/>
          </p:blipFill>
          <p:spPr>
            <a:xfrm>
              <a:off x="6788150" y="0"/>
              <a:ext cx="2355851" cy="6400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Shape 4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061325" y="2782886"/>
              <a:ext cx="573086" cy="5508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" name="Shape 46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mple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" name="Shape 54"/>
          <p:cNvGrpSpPr/>
          <p:nvPr/>
        </p:nvGrpSpPr>
        <p:grpSpPr>
          <a:xfrm>
            <a:off x="-495300" y="-1270341"/>
            <a:ext cx="10278090" cy="9017494"/>
            <a:chOff x="-495300" y="-1270341"/>
            <a:chExt cx="10278090" cy="9017494"/>
          </a:xfrm>
        </p:grpSpPr>
        <p:pic>
          <p:nvPicPr>
            <p:cNvPr id="55" name="Shape 55" descr="D:\Fotos\Empleo\10 Final_22.jpg"/>
            <p:cNvPicPr preferRelativeResize="0"/>
            <p:nvPr/>
          </p:nvPicPr>
          <p:blipFill rotWithShape="1">
            <a:blip r:embed="rId2">
              <a:alphaModFix/>
            </a:blip>
            <a:srcRect b="-10827"/>
            <a:stretch/>
          </p:blipFill>
          <p:spPr>
            <a:xfrm>
              <a:off x="0" y="-611035"/>
              <a:ext cx="9144000" cy="83581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" name="Shape 56"/>
            <p:cNvSpPr/>
            <p:nvPr/>
          </p:nvSpPr>
          <p:spPr>
            <a:xfrm>
              <a:off x="-495300" y="137071"/>
              <a:ext cx="9639299" cy="1756900"/>
            </a:xfrm>
            <a:prstGeom prst="rect">
              <a:avLst/>
            </a:prstGeom>
            <a:solidFill>
              <a:srgbClr val="080808">
                <a:alpha val="38823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Shape 57"/>
            <p:cNvSpPr txBox="1"/>
            <p:nvPr/>
          </p:nvSpPr>
          <p:spPr>
            <a:xfrm>
              <a:off x="0" y="0"/>
              <a:ext cx="9144000" cy="68579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342900" marR="0" lvl="0" indent="-342900" algn="l" rtl="0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8" name="Shape 58"/>
            <p:cNvPicPr preferRelativeResize="0"/>
            <p:nvPr/>
          </p:nvPicPr>
          <p:blipFill rotWithShape="1">
            <a:blip r:embed="rId3">
              <a:alphaModFix/>
            </a:blip>
            <a:srcRect l="46767" b="14698"/>
            <a:stretch/>
          </p:blipFill>
          <p:spPr>
            <a:xfrm>
              <a:off x="0" y="-1270341"/>
              <a:ext cx="3137060" cy="82544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Shape 5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786588" y="-1091938"/>
              <a:ext cx="2996201" cy="78339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Shape 6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957811" y="2627565"/>
              <a:ext cx="817199" cy="8171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mprendimiento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" name="Shape 65" descr="D:\Fotos\Fondo Emprender\emprendedores\_MG_4258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/>
          <p:nvPr/>
        </p:nvSpPr>
        <p:spPr>
          <a:xfrm>
            <a:off x="970892" y="4319751"/>
            <a:ext cx="9639299" cy="1702675"/>
          </a:xfrm>
          <a:prstGeom prst="rect">
            <a:avLst/>
          </a:prstGeom>
          <a:solidFill>
            <a:srgbClr val="080808">
              <a:alpha val="38823"/>
            </a:srgbClr>
          </a:solidFill>
          <a:ln>
            <a:noFill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Shape 67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" name="Shape 68"/>
          <p:cNvPicPr preferRelativeResize="0"/>
          <p:nvPr/>
        </p:nvPicPr>
        <p:blipFill rotWithShape="1">
          <a:blip r:embed="rId3">
            <a:alphaModFix/>
          </a:blip>
          <a:srcRect l="50000" t="11628" r="-3743" b="17500"/>
          <a:stretch/>
        </p:blipFill>
        <p:spPr>
          <a:xfrm>
            <a:off x="0" y="0"/>
            <a:ext cx="328606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0185" y="-307500"/>
            <a:ext cx="2361170" cy="613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59986" y="1859883"/>
            <a:ext cx="706907" cy="696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orld Skill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" name="Shape 73"/>
          <p:cNvGrpSpPr/>
          <p:nvPr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74" name="Shape 74"/>
            <p:cNvSpPr/>
            <p:nvPr/>
          </p:nvSpPr>
          <p:spPr>
            <a:xfrm>
              <a:off x="590550" y="4808482"/>
              <a:ext cx="8553450" cy="1592316"/>
            </a:xfrm>
            <a:prstGeom prst="rect">
              <a:avLst/>
            </a:prstGeom>
            <a:solidFill>
              <a:srgbClr val="080808">
                <a:alpha val="38823"/>
              </a:srgbClr>
            </a:soli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5" name="Shape 75"/>
            <p:cNvPicPr preferRelativeResize="0"/>
            <p:nvPr/>
          </p:nvPicPr>
          <p:blipFill rotWithShape="1">
            <a:blip r:embed="rId3">
              <a:alphaModFix/>
            </a:blip>
            <a:srcRect l="50000" t="14562" r="-4532" b="14561"/>
            <a:stretch/>
          </p:blipFill>
          <p:spPr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Shape 76"/>
            <p:cNvPicPr preferRelativeResize="0"/>
            <p:nvPr/>
          </p:nvPicPr>
          <p:blipFill rotWithShape="1">
            <a:blip r:embed="rId4">
              <a:alphaModFix/>
            </a:blip>
            <a:srcRect t="14312" r="17371"/>
            <a:stretch/>
          </p:blipFill>
          <p:spPr>
            <a:xfrm>
              <a:off x="6788150" y="0"/>
              <a:ext cx="2355851" cy="64007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" name="Shape 77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" name="Shape 8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97185" y="2762866"/>
            <a:ext cx="689613" cy="645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dustrial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Shape 86"/>
          <p:cNvPicPr preferRelativeResize="0"/>
          <p:nvPr/>
        </p:nvPicPr>
        <p:blipFill rotWithShape="1">
          <a:blip r:embed="rId2">
            <a:alphaModFix/>
          </a:blip>
          <a:srcRect b="-934"/>
          <a:stretch/>
        </p:blipFill>
        <p:spPr>
          <a:xfrm>
            <a:off x="0" y="0"/>
            <a:ext cx="9144001" cy="6984123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/>
          <p:nvPr/>
        </p:nvSpPr>
        <p:spPr>
          <a:xfrm>
            <a:off x="95534" y="137071"/>
            <a:ext cx="9048465" cy="1756900"/>
          </a:xfrm>
          <a:prstGeom prst="rect">
            <a:avLst/>
          </a:prstGeom>
          <a:solidFill>
            <a:srgbClr val="080808">
              <a:alpha val="38823"/>
            </a:srgbClr>
          </a:solidFill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Shape 88"/>
          <p:cNvSpPr txBox="1"/>
          <p:nvPr/>
        </p:nvSpPr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Shape 89"/>
          <p:cNvPicPr preferRelativeResize="0"/>
          <p:nvPr/>
        </p:nvPicPr>
        <p:blipFill rotWithShape="1">
          <a:blip r:embed="rId3">
            <a:alphaModFix/>
          </a:blip>
          <a:srcRect l="46767" b="14698"/>
          <a:stretch/>
        </p:blipFill>
        <p:spPr>
          <a:xfrm>
            <a:off x="0" y="-1270341"/>
            <a:ext cx="3137060" cy="8254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6588" y="-1091938"/>
            <a:ext cx="2996201" cy="7833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6521" y="2641599"/>
            <a:ext cx="811224" cy="709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CO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CO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/>
        </p:nvSpPr>
        <p:spPr>
          <a:xfrm>
            <a:off x="224067" y="1010967"/>
            <a:ext cx="5150751" cy="428627"/>
          </a:xfrm>
          <a:prstGeom prst="roundRect">
            <a:avLst>
              <a:gd name="adj" fmla="val 16667"/>
            </a:avLst>
          </a:prstGeom>
          <a:solidFill>
            <a:srgbClr val="6C6C72"/>
          </a:solidFill>
          <a:ln w="9525" cap="flat" cmpd="sng">
            <a:solidFill>
              <a:srgbClr val="63636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5400000" algn="t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ct val="25000"/>
              <a:buFont typeface="Cabin"/>
              <a:buNone/>
            </a:pPr>
            <a:r>
              <a:rPr lang="es-CO" sz="3200" b="1">
                <a:solidFill>
                  <a:srgbClr val="D8D8D8"/>
                </a:solidFill>
                <a:latin typeface="Cabin"/>
                <a:ea typeface="Cabin"/>
                <a:cs typeface="Cabin"/>
                <a:sym typeface="Cabin"/>
              </a:rPr>
              <a:t>Justificación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324226" y="2367384"/>
            <a:ext cx="8100445" cy="37856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 Sistema de Información para la gestión de Proyectos e Inventarios  </a:t>
            </a:r>
            <a:r>
              <a:rPr lang="es-CO" sz="2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(SIGPI), </a:t>
            </a:r>
            <a:r>
              <a:rPr lang="es-CO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pretende facilitar el control y seguimiento de los proyectos   e inventario de la empresa TOT   beneficiando tanto a los empleados encargados de la ejecución de proyectos como a los encargados de la administración de inventarios para la eficacia de un determinado proyecto.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/>
        </p:nvSpPr>
        <p:spPr>
          <a:xfrm>
            <a:off x="400203" y="675529"/>
            <a:ext cx="5150751" cy="428627"/>
          </a:xfrm>
          <a:prstGeom prst="roundRect">
            <a:avLst>
              <a:gd name="adj" fmla="val 16667"/>
            </a:avLst>
          </a:prstGeom>
          <a:solidFill>
            <a:srgbClr val="6C6C72"/>
          </a:solidFill>
          <a:ln w="9525" cap="flat" cmpd="sng">
            <a:solidFill>
              <a:srgbClr val="63636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5400000" algn="t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ct val="25000"/>
              <a:buFont typeface="Cabin"/>
              <a:buNone/>
            </a:pPr>
            <a:r>
              <a:rPr lang="es-CO" sz="3200" b="1" i="0" u="none" strike="noStrike" cap="none">
                <a:solidFill>
                  <a:srgbClr val="D8D8D8"/>
                </a:solidFill>
                <a:latin typeface="Cabin"/>
                <a:ea typeface="Cabin"/>
                <a:cs typeface="Cabin"/>
                <a:sym typeface="Cabin"/>
              </a:rPr>
              <a:t>Entrevista</a:t>
            </a:r>
          </a:p>
        </p:txBody>
      </p:sp>
      <p:sp>
        <p:nvSpPr>
          <p:cNvPr id="209" name="Shape 209"/>
          <p:cNvSpPr/>
          <p:nvPr/>
        </p:nvSpPr>
        <p:spPr>
          <a:xfrm>
            <a:off x="278284" y="2519855"/>
            <a:ext cx="8426804" cy="31700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le realizo una entrevista al gerente de la empresa TOT Víctor Manuel Flórez.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hizo utilizando un cuestionario que contenía 12 preguntas.</a:t>
            </a:r>
            <a:r>
              <a:rPr lang="es-CO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1. Actualmente en su empresa, ¿cómo están organizados los planos?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Los planos están organizados por medio de carpetas digitales, en donde se le asigna un número dependiendo al proyecto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2. ¿Quienes tienen  acceso a los planos dentro de su empresa?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Solo el diseñador tiene acceso a estos.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3. ¿Que programa se utiliza en su empresa para la visualización de planos?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 AutoCAD o en un programa llamado inventor, los cuales son impresos por medio del formato pdf.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/>
        </p:nvSpPr>
        <p:spPr>
          <a:xfrm>
            <a:off x="400203" y="675529"/>
            <a:ext cx="5150751" cy="428627"/>
          </a:xfrm>
          <a:prstGeom prst="roundRect">
            <a:avLst>
              <a:gd name="adj" fmla="val 16667"/>
            </a:avLst>
          </a:prstGeom>
          <a:solidFill>
            <a:srgbClr val="6C6C72"/>
          </a:solidFill>
          <a:ln w="9525" cap="flat" cmpd="sng">
            <a:solidFill>
              <a:srgbClr val="63636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5400000" algn="t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ct val="25000"/>
              <a:buFont typeface="Cabin"/>
              <a:buNone/>
            </a:pPr>
            <a:r>
              <a:rPr lang="es-CO" sz="3200" b="1" i="0" u="none" strike="noStrike" cap="none">
                <a:solidFill>
                  <a:srgbClr val="D8D8D8"/>
                </a:solidFill>
                <a:latin typeface="Cabin"/>
                <a:ea typeface="Cabin"/>
                <a:cs typeface="Cabin"/>
                <a:sym typeface="Cabin"/>
              </a:rPr>
              <a:t>Entrevista</a:t>
            </a:r>
          </a:p>
        </p:txBody>
      </p:sp>
      <p:sp>
        <p:nvSpPr>
          <p:cNvPr id="215" name="Shape 215"/>
          <p:cNvSpPr/>
          <p:nvPr/>
        </p:nvSpPr>
        <p:spPr>
          <a:xfrm>
            <a:off x="292608" y="2365753"/>
            <a:ext cx="8453687" cy="40934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s-CO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4. En caso de que necesite encontrar un plano ¿cuánto tiempo le suele tomar encontrarlo?.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s-CO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-De 1 a 2 minutos por lo general si se conoce el número del proyecto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s-CO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5. ¿Qué tipos de plano, maneja usted normalmente?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s-CO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-Planos de corte de material, planos de fabricación, hay planos de ensamble, hay planos de detalles técnicos, hay planos eléctricos, hay planos neumáticos y hay planos de puesta en marcha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s-CO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6. ¿Cuantos planos tiene usted y como están almacenados?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s-CO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-El cliente tiene almacenados, aproximadamente 3000 planos, y ha ejecutado 536 proyectos hasta la fecha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s-CO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7. ¿Tiene algún registro de los artículos que le hacen falta para la ejecución de un proyecto?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s-CO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-No.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/>
        </p:nvSpPr>
        <p:spPr>
          <a:xfrm>
            <a:off x="400203" y="675529"/>
            <a:ext cx="5150751" cy="428627"/>
          </a:xfrm>
          <a:prstGeom prst="roundRect">
            <a:avLst>
              <a:gd name="adj" fmla="val 16667"/>
            </a:avLst>
          </a:prstGeom>
          <a:solidFill>
            <a:srgbClr val="6C6C72"/>
          </a:solidFill>
          <a:ln w="9525" cap="flat" cmpd="sng">
            <a:solidFill>
              <a:srgbClr val="63636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5400000" algn="t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ct val="25000"/>
              <a:buFont typeface="Cabin"/>
              <a:buNone/>
            </a:pPr>
            <a:r>
              <a:rPr lang="es-CO" sz="3200" b="1" i="0" u="none" strike="noStrike" cap="none">
                <a:solidFill>
                  <a:srgbClr val="D8D8D8"/>
                </a:solidFill>
                <a:latin typeface="Cabin"/>
                <a:ea typeface="Cabin"/>
                <a:cs typeface="Cabin"/>
                <a:sym typeface="Cabin"/>
              </a:rPr>
              <a:t>Entrevista</a:t>
            </a:r>
          </a:p>
        </p:txBody>
      </p:sp>
      <p:sp>
        <p:nvSpPr>
          <p:cNvPr id="221" name="Shape 221"/>
          <p:cNvSpPr/>
          <p:nvPr/>
        </p:nvSpPr>
        <p:spPr>
          <a:xfrm>
            <a:off x="400202" y="2431578"/>
            <a:ext cx="8195157" cy="40934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s-CO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8. ¿Desea integrar al programa a una lista de chequeo que le permita marcar los artículos destinados a un proyecto y saber cuales hacen falta?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s-CO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Si, la empresa está en crecimiento.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s-CO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9. En caso de que falten piezas, ¿le gustaría que el programa generará alertas informando cuales y cuantas son?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s-CO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Si, ahorraría tiempo.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s-CO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10. ¿Desea que el programa se pueda acceder desde internet?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s-CO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Sí, y también que de acceso a otros usuarios.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s-CO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11. ¿Le gustaría que el programa informará a los empleados una</a:t>
            </a:r>
            <a:br>
              <a:rPr lang="es-CO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O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modificación de algún plano?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s-CO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Si, actualmente las modificaciones se transmiten verbalmente, pero los empleados no se encuentran siempre en el mismo lugar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/>
        </p:nvSpPr>
        <p:spPr>
          <a:xfrm>
            <a:off x="828770" y="2242915"/>
            <a:ext cx="7237991" cy="132343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s-CO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12. ¿Le gustaría que el programa tuviera un registro de quien está a</a:t>
            </a:r>
            <a:br>
              <a:rPr lang="es-CO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O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cargo de cada proyecto y cuales son las fechas tentativas de realización.?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s-CO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-Si.</a:t>
            </a:r>
          </a:p>
        </p:txBody>
      </p:sp>
      <p:pic>
        <p:nvPicPr>
          <p:cNvPr id="228" name="Shape 2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5630" y="3969451"/>
            <a:ext cx="3760939" cy="2337276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29" name="Shape 2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8770" y="3969451"/>
            <a:ext cx="3608573" cy="2337276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230" name="Shape 230"/>
          <p:cNvSpPr/>
          <p:nvPr/>
        </p:nvSpPr>
        <p:spPr>
          <a:xfrm>
            <a:off x="400203" y="675529"/>
            <a:ext cx="5150751" cy="428627"/>
          </a:xfrm>
          <a:prstGeom prst="roundRect">
            <a:avLst>
              <a:gd name="adj" fmla="val 16667"/>
            </a:avLst>
          </a:prstGeom>
          <a:solidFill>
            <a:srgbClr val="6C6C72"/>
          </a:solidFill>
          <a:ln w="9525" cap="flat" cmpd="sng">
            <a:solidFill>
              <a:srgbClr val="63636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5400000" algn="t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ct val="25000"/>
              <a:buFont typeface="Cabin"/>
              <a:buNone/>
            </a:pPr>
            <a:r>
              <a:rPr lang="es-CO" sz="3200" b="1" i="0" u="none" strike="noStrike" cap="none">
                <a:solidFill>
                  <a:srgbClr val="D8D8D8"/>
                </a:solidFill>
                <a:latin typeface="Cabin"/>
                <a:ea typeface="Cabin"/>
                <a:cs typeface="Cabin"/>
                <a:sym typeface="Cabin"/>
              </a:rPr>
              <a:t>Entrevista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/>
        </p:nvSpPr>
        <p:spPr>
          <a:xfrm>
            <a:off x="126310" y="655906"/>
            <a:ext cx="5150751" cy="428627"/>
          </a:xfrm>
          <a:prstGeom prst="roundRect">
            <a:avLst>
              <a:gd name="adj" fmla="val 16667"/>
            </a:avLst>
          </a:prstGeom>
          <a:solidFill>
            <a:srgbClr val="6C6C72"/>
          </a:solidFill>
          <a:ln w="9525" cap="flat" cmpd="sng">
            <a:solidFill>
              <a:srgbClr val="63636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5400000" algn="t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ct val="25000"/>
              <a:buFont typeface="Cabin"/>
              <a:buNone/>
            </a:pPr>
            <a:r>
              <a:rPr lang="es-CO" sz="3200" b="1">
                <a:solidFill>
                  <a:srgbClr val="D8D8D8"/>
                </a:solidFill>
                <a:latin typeface="Cabin"/>
                <a:ea typeface="Cabin"/>
                <a:cs typeface="Cabin"/>
                <a:sym typeface="Cabin"/>
              </a:rPr>
              <a:t>MAPA DE PROCESOS</a:t>
            </a:r>
          </a:p>
        </p:txBody>
      </p:sp>
      <p:grpSp>
        <p:nvGrpSpPr>
          <p:cNvPr id="236" name="Shape 236"/>
          <p:cNvGrpSpPr/>
          <p:nvPr/>
        </p:nvGrpSpPr>
        <p:grpSpPr>
          <a:xfrm>
            <a:off x="266700" y="2419462"/>
            <a:ext cx="8677273" cy="2905160"/>
            <a:chOff x="0" y="657337"/>
            <a:chExt cx="8677273" cy="2905160"/>
          </a:xfrm>
        </p:grpSpPr>
        <p:sp>
          <p:nvSpPr>
            <p:cNvPr id="237" name="Shape 237"/>
            <p:cNvSpPr/>
            <p:nvPr/>
          </p:nvSpPr>
          <p:spPr>
            <a:xfrm>
              <a:off x="0" y="1269428"/>
              <a:ext cx="1473733" cy="1672601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25400" cap="flat" cmpd="sng">
              <a:solidFill>
                <a:srgbClr val="BF50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8" name="Shape 238"/>
            <p:cNvSpPr txBox="1"/>
            <p:nvPr/>
          </p:nvSpPr>
          <p:spPr>
            <a:xfrm>
              <a:off x="38491" y="1307919"/>
              <a:ext cx="1396750" cy="1237205"/>
            </a:xfrm>
            <a:prstGeom prst="rect">
              <a:avLst/>
            </a:prstGeom>
            <a:noFill/>
            <a:ln>
              <a:noFill/>
            </a:ln>
          </p:spPr>
          <p:txBody>
            <a:bodyPr lIns="123825" tIns="123825" rIns="123825" bIns="123825" anchor="t" anchorCtr="0">
              <a:noAutofit/>
            </a:bodyPr>
            <a:lstStyle/>
            <a:p>
              <a:pPr marL="57150" marR="0" lvl="1" indent="-571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alibri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57150" marR="0" lvl="1" indent="-571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alibri"/>
                <a:buChar char="•"/>
              </a:pPr>
              <a:r>
                <a:rPr lang="es-CO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DATOS DE LOS PROYECTOS.</a:t>
              </a:r>
            </a:p>
            <a:p>
              <a:pPr marL="57150" marR="0" lvl="1" indent="-571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alibri"/>
                <a:buChar char="•"/>
              </a:pPr>
              <a:r>
                <a:rPr lang="es-CO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PLANOS.</a:t>
              </a:r>
            </a:p>
            <a:p>
              <a:pPr marL="57150" marR="0" lvl="1" indent="-571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alibri"/>
                <a:buChar char="•"/>
              </a:pPr>
              <a:r>
                <a:rPr lang="es-CO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MATERIALES EN ALMACÉN.</a:t>
              </a:r>
            </a:p>
            <a:p>
              <a:pPr marL="57150" marR="0" lvl="1" indent="-571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alibri"/>
                <a:buChar char="•"/>
              </a:pPr>
              <a:r>
                <a:rPr lang="es-CO" sz="1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MATERIALES REQUERIDOS</a:t>
              </a:r>
              <a:r>
                <a:rPr lang="es-CO" sz="1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</a:p>
          </p:txBody>
        </p:sp>
        <p:sp>
          <p:nvSpPr>
            <p:cNvPr id="239" name="Shape 239"/>
            <p:cNvSpPr/>
            <p:nvPr/>
          </p:nvSpPr>
          <p:spPr>
            <a:xfrm>
              <a:off x="839408" y="2138409"/>
              <a:ext cx="1299564" cy="129956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8245" y="107745"/>
                  </a:moveTo>
                  <a:lnTo>
                    <a:pt x="30454" y="104424"/>
                  </a:lnTo>
                  <a:lnTo>
                    <a:pt x="30454" y="104424"/>
                  </a:lnTo>
                  <a:cubicBezTo>
                    <a:pt x="45458" y="114402"/>
                    <a:pt x="64484" y="116133"/>
                    <a:pt x="81043" y="109026"/>
                  </a:cubicBezTo>
                  <a:cubicBezTo>
                    <a:pt x="97601" y="101919"/>
                    <a:pt x="109453" y="86934"/>
                    <a:pt x="112555" y="69184"/>
                  </a:cubicBezTo>
                  <a:lnTo>
                    <a:pt x="109914" y="69055"/>
                  </a:lnTo>
                  <a:lnTo>
                    <a:pt x="115279" y="62714"/>
                  </a:lnTo>
                  <a:lnTo>
                    <a:pt x="119210" y="69511"/>
                  </a:lnTo>
                  <a:lnTo>
                    <a:pt x="116568" y="69381"/>
                  </a:lnTo>
                  <a:lnTo>
                    <a:pt x="116568" y="69381"/>
                  </a:lnTo>
                  <a:cubicBezTo>
                    <a:pt x="113385" y="88573"/>
                    <a:pt x="100688" y="104843"/>
                    <a:pt x="82844" y="112593"/>
                  </a:cubicBezTo>
                  <a:cubicBezTo>
                    <a:pt x="65000" y="120344"/>
                    <a:pt x="44444" y="118518"/>
                    <a:pt x="28245" y="107745"/>
                  </a:cubicBezTo>
                  <a:close/>
                </a:path>
              </a:pathLst>
            </a:custGeom>
            <a:solidFill>
              <a:srgbClr val="BF504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556391" y="2749522"/>
              <a:ext cx="1197750" cy="540751"/>
            </a:xfrm>
            <a:prstGeom prst="roundRect">
              <a:avLst>
                <a:gd name="adj" fmla="val 10000"/>
              </a:avLst>
            </a:prstGeom>
            <a:solidFill>
              <a:srgbClr val="BF504D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1" name="Shape 241"/>
            <p:cNvSpPr txBox="1"/>
            <p:nvPr/>
          </p:nvSpPr>
          <p:spPr>
            <a:xfrm>
              <a:off x="572229" y="2765359"/>
              <a:ext cx="1166074" cy="509075"/>
            </a:xfrm>
            <a:prstGeom prst="rect">
              <a:avLst/>
            </a:prstGeom>
            <a:noFill/>
            <a:ln>
              <a:noFill/>
            </a:ln>
          </p:spPr>
          <p:txBody>
            <a:bodyPr lIns="34275" tIns="22850" rIns="34275" bIns="2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s-CO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ENTRADAS</a:t>
              </a:r>
            </a:p>
          </p:txBody>
        </p:sp>
        <p:sp>
          <p:nvSpPr>
            <p:cNvPr id="242" name="Shape 242"/>
            <p:cNvSpPr/>
            <p:nvPr/>
          </p:nvSpPr>
          <p:spPr>
            <a:xfrm>
              <a:off x="1751292" y="1278854"/>
              <a:ext cx="1200558" cy="1653749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254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3" name="Shape 243"/>
            <p:cNvSpPr txBox="1"/>
            <p:nvPr/>
          </p:nvSpPr>
          <p:spPr>
            <a:xfrm>
              <a:off x="1786456" y="1668392"/>
              <a:ext cx="1130232" cy="1229047"/>
            </a:xfrm>
            <a:prstGeom prst="rect">
              <a:avLst/>
            </a:prstGeom>
            <a:noFill/>
            <a:ln>
              <a:noFill/>
            </a:ln>
          </p:spPr>
          <p:txBody>
            <a:bodyPr lIns="123825" tIns="123825" rIns="123825" bIns="123825" anchor="t" anchorCtr="0">
              <a:noAutofit/>
            </a:bodyPr>
            <a:lstStyle/>
            <a:p>
              <a:pPr marL="57150" marR="0" lvl="1" indent="-571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alibri"/>
                <a:buChar char="•"/>
              </a:pPr>
              <a:r>
                <a:rPr lang="es-CO" sz="11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GESTIÓN DE CALIDAD.</a:t>
              </a:r>
            </a:p>
            <a:p>
              <a:pPr marL="57150" marR="0" lvl="1" indent="-571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Calibri"/>
                <a:buChar char="•"/>
              </a:pPr>
              <a:r>
                <a:rPr lang="es-CO" sz="11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GESTIÓN DEL SERVICIO AL CLIENTE.</a:t>
              </a:r>
            </a:p>
            <a:p>
              <a:pPr marL="57150" marR="0" lvl="1" indent="-571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dk1"/>
                </a:buClr>
                <a:buFont typeface="Calibri"/>
                <a:buNone/>
              </a:pPr>
              <a:endPara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Shape 244"/>
            <p:cNvSpPr/>
            <p:nvPr/>
          </p:nvSpPr>
          <p:spPr>
            <a:xfrm>
              <a:off x="2290180" y="657337"/>
              <a:ext cx="1757551" cy="175755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3554" y="14837"/>
                  </a:moveTo>
                  <a:lnTo>
                    <a:pt x="23554" y="14837"/>
                  </a:lnTo>
                  <a:cubicBezTo>
                    <a:pt x="39125" y="2271"/>
                    <a:pt x="60070" y="-1386"/>
                    <a:pt x="78978" y="5156"/>
                  </a:cubicBezTo>
                  <a:cubicBezTo>
                    <a:pt x="97887" y="11699"/>
                    <a:pt x="112091" y="27522"/>
                    <a:pt x="116565" y="47024"/>
                  </a:cubicBezTo>
                  <a:lnTo>
                    <a:pt x="118505" y="46748"/>
                  </a:lnTo>
                  <a:lnTo>
                    <a:pt x="115997" y="52043"/>
                  </a:lnTo>
                  <a:lnTo>
                    <a:pt x="111693" y="47716"/>
                  </a:lnTo>
                  <a:lnTo>
                    <a:pt x="113633" y="47440"/>
                  </a:lnTo>
                  <a:lnTo>
                    <a:pt x="113633" y="47440"/>
                  </a:lnTo>
                  <a:cubicBezTo>
                    <a:pt x="109313" y="28992"/>
                    <a:pt x="95815" y="14059"/>
                    <a:pt x="77896" y="7903"/>
                  </a:cubicBezTo>
                  <a:cubicBezTo>
                    <a:pt x="59976" y="1747"/>
                    <a:pt x="40151" y="5233"/>
                    <a:pt x="25406" y="1713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1876266" y="888659"/>
              <a:ext cx="1540406" cy="644027"/>
            </a:xfrm>
            <a:prstGeom prst="roundRect">
              <a:avLst>
                <a:gd name="adj" fmla="val 10000"/>
              </a:avLst>
            </a:prstGeom>
            <a:solidFill>
              <a:schemeClr val="accent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6" name="Shape 246"/>
            <p:cNvSpPr txBox="1"/>
            <p:nvPr/>
          </p:nvSpPr>
          <p:spPr>
            <a:xfrm>
              <a:off x="1895130" y="907523"/>
              <a:ext cx="1502680" cy="606301"/>
            </a:xfrm>
            <a:prstGeom prst="rect">
              <a:avLst/>
            </a:prstGeom>
            <a:noFill/>
            <a:ln>
              <a:noFill/>
            </a:ln>
          </p:spPr>
          <p:txBody>
            <a:bodyPr lIns="34275" tIns="22850" rIns="34275" bIns="2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s-CO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PROCESOS ESTRATEGICOS</a:t>
              </a:r>
            </a:p>
          </p:txBody>
        </p:sp>
        <p:sp>
          <p:nvSpPr>
            <p:cNvPr id="247" name="Shape 247"/>
            <p:cNvSpPr/>
            <p:nvPr/>
          </p:nvSpPr>
          <p:spPr>
            <a:xfrm>
              <a:off x="3519108" y="1302323"/>
              <a:ext cx="1200558" cy="165763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254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8" name="Shape 248"/>
            <p:cNvSpPr txBox="1"/>
            <p:nvPr/>
          </p:nvSpPr>
          <p:spPr>
            <a:xfrm>
              <a:off x="3554271" y="1337486"/>
              <a:ext cx="1130232" cy="1232098"/>
            </a:xfrm>
            <a:prstGeom prst="rect">
              <a:avLst/>
            </a:prstGeom>
            <a:noFill/>
            <a:ln>
              <a:noFill/>
            </a:ln>
          </p:spPr>
          <p:txBody>
            <a:bodyPr lIns="123825" tIns="123825" rIns="123825" bIns="123825" anchor="t" anchorCtr="0">
              <a:noAutofit/>
            </a:bodyPr>
            <a:lstStyle/>
            <a:p>
              <a:pPr marL="57150" marR="0" lvl="1" indent="-571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alibri"/>
                <a:buNone/>
              </a:pPr>
              <a:endPara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57150" marR="0" lvl="1" indent="-57150" algn="l" rtl="0">
                <a:lnSpc>
                  <a:spcPct val="90000"/>
                </a:lnSpc>
                <a:spcBef>
                  <a:spcPts val="150"/>
                </a:spcBef>
                <a:spcAft>
                  <a:spcPts val="0"/>
                </a:spcAft>
                <a:buClr>
                  <a:schemeClr val="dk1"/>
                </a:buClr>
                <a:buSzPct val="95454"/>
                <a:buFont typeface="Calibri"/>
                <a:buChar char="•"/>
              </a:pPr>
              <a:r>
                <a:rPr lang="es-CO" sz="105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GESTIÓN FINANCIERA.</a:t>
              </a:r>
            </a:p>
            <a:p>
              <a:pPr marL="57150" marR="0" lvl="1" indent="-57150" algn="l" rtl="0">
                <a:lnSpc>
                  <a:spcPct val="90000"/>
                </a:lnSpc>
                <a:spcBef>
                  <a:spcPts val="158"/>
                </a:spcBef>
                <a:spcAft>
                  <a:spcPts val="0"/>
                </a:spcAft>
                <a:buClr>
                  <a:schemeClr val="dk1"/>
                </a:buClr>
                <a:buSzPct val="95454"/>
                <a:buFont typeface="Calibri"/>
                <a:buChar char="•"/>
              </a:pPr>
              <a:r>
                <a:rPr lang="es-CO" sz="105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GESTIÓN DE RECURSOS.</a:t>
              </a:r>
            </a:p>
            <a:p>
              <a:pPr marL="57150" marR="0" lvl="1" indent="-57150" algn="l" rtl="0">
                <a:lnSpc>
                  <a:spcPct val="90000"/>
                </a:lnSpc>
                <a:spcBef>
                  <a:spcPts val="158"/>
                </a:spcBef>
                <a:spcAft>
                  <a:spcPts val="0"/>
                </a:spcAft>
                <a:buClr>
                  <a:schemeClr val="dk1"/>
                </a:buClr>
                <a:buSzPct val="95454"/>
                <a:buFont typeface="Calibri"/>
                <a:buChar char="•"/>
              </a:pPr>
              <a:r>
                <a:rPr lang="es-CO" sz="105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INFRAESTRUCTURA.</a:t>
              </a:r>
            </a:p>
            <a:p>
              <a:pPr marL="57150" marR="0" lvl="1" indent="-57150" algn="l" rtl="0">
                <a:lnSpc>
                  <a:spcPct val="90000"/>
                </a:lnSpc>
                <a:spcBef>
                  <a:spcPts val="158"/>
                </a:spcBef>
                <a:spcAft>
                  <a:spcPts val="0"/>
                </a:spcAft>
                <a:buClr>
                  <a:schemeClr val="dk1"/>
                </a:buClr>
                <a:buFont typeface="Calibri"/>
                <a:buNone/>
              </a:pPr>
              <a:endPara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Shape 249"/>
            <p:cNvSpPr/>
            <p:nvPr/>
          </p:nvSpPr>
          <p:spPr>
            <a:xfrm>
              <a:off x="3670551" y="1281850"/>
              <a:ext cx="2280647" cy="228064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3002" y="94809"/>
                  </a:moveTo>
                  <a:lnTo>
                    <a:pt x="14829" y="93456"/>
                  </a:lnTo>
                  <a:lnTo>
                    <a:pt x="14829" y="93456"/>
                  </a:lnTo>
                  <a:cubicBezTo>
                    <a:pt x="26466" y="109168"/>
                    <a:pt x="45431" y="117704"/>
                    <a:pt x="64908" y="115996"/>
                  </a:cubicBezTo>
                  <a:cubicBezTo>
                    <a:pt x="84385" y="114289"/>
                    <a:pt x="101576" y="102584"/>
                    <a:pt x="110302" y="85087"/>
                  </a:cubicBezTo>
                  <a:lnTo>
                    <a:pt x="108906" y="84504"/>
                  </a:lnTo>
                  <a:lnTo>
                    <a:pt x="112922" y="82091"/>
                  </a:lnTo>
                  <a:lnTo>
                    <a:pt x="113800" y="86547"/>
                  </a:lnTo>
                  <a:lnTo>
                    <a:pt x="112404" y="85965"/>
                  </a:lnTo>
                  <a:lnTo>
                    <a:pt x="112404" y="85965"/>
                  </a:lnTo>
                  <a:cubicBezTo>
                    <a:pt x="103361" y="104217"/>
                    <a:pt x="85472" y="116449"/>
                    <a:pt x="65183" y="118254"/>
                  </a:cubicBezTo>
                  <a:cubicBezTo>
                    <a:pt x="44893" y="120059"/>
                    <a:pt x="25126" y="111177"/>
                    <a:pt x="13002" y="948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3215143" y="2544684"/>
              <a:ext cx="1433977" cy="528343"/>
            </a:xfrm>
            <a:prstGeom prst="roundRect">
              <a:avLst>
                <a:gd name="adj" fmla="val 10000"/>
              </a:avLst>
            </a:prstGeom>
            <a:solidFill>
              <a:schemeClr val="accent4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1" name="Shape 251"/>
            <p:cNvSpPr txBox="1"/>
            <p:nvPr/>
          </p:nvSpPr>
          <p:spPr>
            <a:xfrm>
              <a:off x="3230618" y="2560159"/>
              <a:ext cx="1403028" cy="497392"/>
            </a:xfrm>
            <a:prstGeom prst="rect">
              <a:avLst/>
            </a:prstGeom>
            <a:noFill/>
            <a:ln>
              <a:noFill/>
            </a:ln>
          </p:spPr>
          <p:txBody>
            <a:bodyPr lIns="34275" tIns="22850" rIns="34275" bIns="2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s-CO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PROCESOS DE APOYO</a:t>
              </a:r>
            </a:p>
          </p:txBody>
        </p:sp>
        <p:sp>
          <p:nvSpPr>
            <p:cNvPr id="252" name="Shape 252"/>
            <p:cNvSpPr/>
            <p:nvPr/>
          </p:nvSpPr>
          <p:spPr>
            <a:xfrm>
              <a:off x="5242175" y="1286370"/>
              <a:ext cx="1675906" cy="1689535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25400" cap="flat" cmpd="sng">
              <a:solidFill>
                <a:srgbClr val="49ACC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3" name="Shape 253"/>
            <p:cNvSpPr txBox="1"/>
            <p:nvPr/>
          </p:nvSpPr>
          <p:spPr>
            <a:xfrm>
              <a:off x="5281055" y="1687294"/>
              <a:ext cx="1598145" cy="1249728"/>
            </a:xfrm>
            <a:prstGeom prst="rect">
              <a:avLst/>
            </a:prstGeom>
            <a:noFill/>
            <a:ln>
              <a:noFill/>
            </a:ln>
          </p:spPr>
          <p:txBody>
            <a:bodyPr lIns="123825" tIns="123825" rIns="123825" bIns="123825" anchor="t" anchorCtr="0">
              <a:noAutofit/>
            </a:bodyPr>
            <a:lstStyle/>
            <a:p>
              <a:pPr marL="57150" marR="0" lvl="1" indent="-571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95454"/>
                <a:buFont typeface="Calibri"/>
                <a:buChar char="•"/>
              </a:pPr>
              <a:r>
                <a:rPr lang="es-CO" sz="105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GESTIÓN DE LA INFORMACIÓN.</a:t>
              </a:r>
            </a:p>
            <a:p>
              <a:pPr marL="57150" marR="0" lvl="1" indent="-57150" algn="l" rtl="0">
                <a:lnSpc>
                  <a:spcPct val="90000"/>
                </a:lnSpc>
                <a:spcBef>
                  <a:spcPts val="158"/>
                </a:spcBef>
                <a:spcAft>
                  <a:spcPts val="0"/>
                </a:spcAft>
                <a:buClr>
                  <a:schemeClr val="dk1"/>
                </a:buClr>
                <a:buSzPct val="95454"/>
                <a:buFont typeface="Calibri"/>
                <a:buChar char="•"/>
              </a:pPr>
              <a:r>
                <a:rPr lang="es-CO" sz="105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PRESENTACIÓN EFICAZ DE DATOS.</a:t>
              </a:r>
            </a:p>
            <a:p>
              <a:pPr marL="57150" marR="0" lvl="1" indent="-57150" algn="l" rtl="0">
                <a:lnSpc>
                  <a:spcPct val="90000"/>
                </a:lnSpc>
                <a:spcBef>
                  <a:spcPts val="158"/>
                </a:spcBef>
                <a:spcAft>
                  <a:spcPts val="0"/>
                </a:spcAft>
                <a:buClr>
                  <a:schemeClr val="dk1"/>
                </a:buClr>
                <a:buSzPct val="95454"/>
                <a:buFont typeface="Calibri"/>
                <a:buChar char="•"/>
              </a:pPr>
              <a:r>
                <a:rPr lang="es-CO" sz="105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MEJOR COMUNICACIÓN ALREDEDOR DE LOS PROYECTOS</a:t>
              </a:r>
              <a:r>
                <a:rPr lang="es-CO" sz="105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</a:p>
          </p:txBody>
        </p:sp>
        <p:sp>
          <p:nvSpPr>
            <p:cNvPr id="254" name="Shape 254"/>
            <p:cNvSpPr/>
            <p:nvPr/>
          </p:nvSpPr>
          <p:spPr>
            <a:xfrm>
              <a:off x="5961128" y="708841"/>
              <a:ext cx="1961903" cy="196190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681" y="19989"/>
                  </a:moveTo>
                  <a:lnTo>
                    <a:pt x="17681" y="19989"/>
                  </a:lnTo>
                  <a:cubicBezTo>
                    <a:pt x="31540" y="5331"/>
                    <a:pt x="51997" y="-1111"/>
                    <a:pt x="71754" y="2960"/>
                  </a:cubicBezTo>
                  <a:cubicBezTo>
                    <a:pt x="91511" y="7031"/>
                    <a:pt x="107754" y="21037"/>
                    <a:pt x="114689" y="39980"/>
                  </a:cubicBezTo>
                  <a:lnTo>
                    <a:pt x="116380" y="39502"/>
                  </a:lnTo>
                  <a:lnTo>
                    <a:pt x="114769" y="44512"/>
                  </a:lnTo>
                  <a:lnTo>
                    <a:pt x="110447" y="41179"/>
                  </a:lnTo>
                  <a:lnTo>
                    <a:pt x="112139" y="40701"/>
                  </a:lnTo>
                  <a:lnTo>
                    <a:pt x="112139" y="40701"/>
                  </a:lnTo>
                  <a:cubicBezTo>
                    <a:pt x="105466" y="22675"/>
                    <a:pt x="89956" y="9373"/>
                    <a:pt x="71123" y="5528"/>
                  </a:cubicBezTo>
                  <a:cubicBezTo>
                    <a:pt x="52290" y="1682"/>
                    <a:pt x="32807" y="7837"/>
                    <a:pt x="19601" y="21804"/>
                  </a:cubicBezTo>
                  <a:close/>
                </a:path>
              </a:pathLst>
            </a:custGeom>
            <a:solidFill>
              <a:srgbClr val="49ACC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5407180" y="1048012"/>
              <a:ext cx="1712209" cy="633986"/>
            </a:xfrm>
            <a:prstGeom prst="roundRect">
              <a:avLst>
                <a:gd name="adj" fmla="val 10000"/>
              </a:avLst>
            </a:prstGeom>
            <a:solidFill>
              <a:srgbClr val="49ACC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" name="Shape 256"/>
            <p:cNvSpPr txBox="1"/>
            <p:nvPr/>
          </p:nvSpPr>
          <p:spPr>
            <a:xfrm>
              <a:off x="5425750" y="1066582"/>
              <a:ext cx="1675071" cy="596848"/>
            </a:xfrm>
            <a:prstGeom prst="rect">
              <a:avLst/>
            </a:prstGeom>
            <a:noFill/>
            <a:ln>
              <a:noFill/>
            </a:ln>
          </p:spPr>
          <p:txBody>
            <a:bodyPr lIns="34275" tIns="22850" rIns="34275" bIns="2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s-CO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PROCESOS MISIONALES</a:t>
              </a:r>
            </a:p>
          </p:txBody>
        </p:sp>
        <p:sp>
          <p:nvSpPr>
            <p:cNvPr id="257" name="Shape 257"/>
            <p:cNvSpPr/>
            <p:nvPr/>
          </p:nvSpPr>
          <p:spPr>
            <a:xfrm>
              <a:off x="7367434" y="1290465"/>
              <a:ext cx="1200558" cy="1715231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25400" cap="flat" cmpd="sng">
              <a:solidFill>
                <a:srgbClr val="F795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8" name="Shape 258"/>
            <p:cNvSpPr txBox="1"/>
            <p:nvPr/>
          </p:nvSpPr>
          <p:spPr>
            <a:xfrm>
              <a:off x="7402596" y="1325628"/>
              <a:ext cx="1130232" cy="1277355"/>
            </a:xfrm>
            <a:prstGeom prst="rect">
              <a:avLst/>
            </a:prstGeom>
            <a:noFill/>
            <a:ln>
              <a:noFill/>
            </a:ln>
          </p:spPr>
          <p:txBody>
            <a:bodyPr lIns="123825" tIns="123825" rIns="123825" bIns="123825" anchor="t" anchorCtr="0">
              <a:noAutofit/>
            </a:bodyPr>
            <a:lstStyle/>
            <a:p>
              <a:pPr marL="57150" marR="0" lvl="1" indent="-571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alibri"/>
                <a:buNone/>
              </a:pPr>
              <a:endPara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57150" marR="0" lvl="1" indent="-57150" algn="l" rtl="0">
                <a:lnSpc>
                  <a:spcPct val="90000"/>
                </a:lnSpc>
                <a:spcBef>
                  <a:spcPts val="150"/>
                </a:spcBef>
                <a:spcAft>
                  <a:spcPts val="0"/>
                </a:spcAft>
                <a:buClr>
                  <a:schemeClr val="dk1"/>
                </a:buClr>
                <a:buFont typeface="Calibri"/>
                <a:buNone/>
              </a:pPr>
              <a:endPara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57150" marR="0" lvl="1" indent="-57150" algn="l" rtl="0">
                <a:lnSpc>
                  <a:spcPct val="90000"/>
                </a:lnSpc>
                <a:spcBef>
                  <a:spcPts val="150"/>
                </a:spcBef>
                <a:spcAft>
                  <a:spcPts val="0"/>
                </a:spcAft>
                <a:buClr>
                  <a:schemeClr val="dk1"/>
                </a:buClr>
                <a:buSzPct val="95454"/>
                <a:buFont typeface="Calibri"/>
                <a:buChar char="•"/>
              </a:pPr>
              <a:r>
                <a:rPr lang="es-CO" sz="105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MATERIALES FALTANTES.</a:t>
              </a:r>
            </a:p>
            <a:p>
              <a:pPr marL="57150" marR="0" lvl="1" indent="-57150" algn="l" rtl="0">
                <a:lnSpc>
                  <a:spcPct val="90000"/>
                </a:lnSpc>
                <a:spcBef>
                  <a:spcPts val="158"/>
                </a:spcBef>
                <a:spcAft>
                  <a:spcPts val="0"/>
                </a:spcAft>
                <a:buClr>
                  <a:schemeClr val="dk1"/>
                </a:buClr>
                <a:buSzPct val="95454"/>
                <a:buFont typeface="Calibri"/>
                <a:buChar char="•"/>
              </a:pPr>
              <a:r>
                <a:rPr lang="es-CO" sz="105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INFORMACIÓN ORDENADA DE LOS PROYECTOS.</a:t>
              </a:r>
            </a:p>
          </p:txBody>
        </p:sp>
        <p:sp>
          <p:nvSpPr>
            <p:cNvPr id="259" name="Shape 259"/>
            <p:cNvSpPr/>
            <p:nvPr/>
          </p:nvSpPr>
          <p:spPr>
            <a:xfrm>
              <a:off x="7610110" y="2685083"/>
              <a:ext cx="1067162" cy="424374"/>
            </a:xfrm>
            <a:prstGeom prst="roundRect">
              <a:avLst>
                <a:gd name="adj" fmla="val 10000"/>
              </a:avLst>
            </a:prstGeom>
            <a:solidFill>
              <a:srgbClr val="F7954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0" name="Shape 260"/>
            <p:cNvSpPr txBox="1"/>
            <p:nvPr/>
          </p:nvSpPr>
          <p:spPr>
            <a:xfrm>
              <a:off x="7622540" y="2697513"/>
              <a:ext cx="1042303" cy="399514"/>
            </a:xfrm>
            <a:prstGeom prst="rect">
              <a:avLst/>
            </a:prstGeom>
            <a:noFill/>
            <a:ln>
              <a:noFill/>
            </a:ln>
          </p:spPr>
          <p:txBody>
            <a:bodyPr lIns="34275" tIns="22850" rIns="34275" bIns="2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s-CO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SALIDA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/>
        </p:nvSpPr>
        <p:spPr>
          <a:xfrm>
            <a:off x="389767" y="876194"/>
            <a:ext cx="5150751" cy="428627"/>
          </a:xfrm>
          <a:prstGeom prst="roundRect">
            <a:avLst>
              <a:gd name="adj" fmla="val 16667"/>
            </a:avLst>
          </a:prstGeom>
          <a:solidFill>
            <a:srgbClr val="6C6C72"/>
          </a:solidFill>
          <a:ln w="9525" cap="flat" cmpd="sng">
            <a:solidFill>
              <a:srgbClr val="63636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5400000" algn="t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ct val="25000"/>
              <a:buFont typeface="Cabin"/>
              <a:buNone/>
            </a:pPr>
            <a:r>
              <a:rPr lang="es-CO" sz="3200" b="1" i="0" u="none" strike="noStrike" cap="none" dirty="0">
                <a:solidFill>
                  <a:srgbClr val="D8D8D8"/>
                </a:solidFill>
                <a:latin typeface="Cabin"/>
                <a:ea typeface="Cabin"/>
                <a:cs typeface="Cabin"/>
                <a:sym typeface="Cabin"/>
              </a:rPr>
              <a:t>Hardware y Software </a:t>
            </a:r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4153699037"/>
              </p:ext>
            </p:extLst>
          </p:nvPr>
        </p:nvGraphicFramePr>
        <p:xfrm>
          <a:off x="62221" y="1550726"/>
          <a:ext cx="8812696" cy="49695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/>
        </p:nvSpPr>
        <p:spPr>
          <a:xfrm>
            <a:off x="140678" y="590766"/>
            <a:ext cx="6152699" cy="428627"/>
          </a:xfrm>
          <a:prstGeom prst="roundRect">
            <a:avLst>
              <a:gd name="adj" fmla="val 16667"/>
            </a:avLst>
          </a:prstGeom>
          <a:solidFill>
            <a:srgbClr val="6C6C72"/>
          </a:solidFill>
          <a:ln w="9525" cap="flat" cmpd="sng">
            <a:solidFill>
              <a:srgbClr val="63636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5400000" algn="t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ct val="25000"/>
              <a:buFont typeface="Cabin"/>
              <a:buNone/>
            </a:pPr>
            <a:r>
              <a:rPr lang="es-CO" sz="3200" b="1" i="0" u="none" strike="noStrike" cap="none">
                <a:solidFill>
                  <a:srgbClr val="D8D8D8"/>
                </a:solidFill>
                <a:latin typeface="Cabin"/>
                <a:ea typeface="Cabin"/>
                <a:cs typeface="Cabin"/>
                <a:sym typeface="Cabin"/>
              </a:rPr>
              <a:t>Requerimientos funcionales</a:t>
            </a:r>
          </a:p>
        </p:txBody>
      </p:sp>
      <p:sp>
        <p:nvSpPr>
          <p:cNvPr id="279" name="Shape 279"/>
          <p:cNvSpPr/>
          <p:nvPr/>
        </p:nvSpPr>
        <p:spPr>
          <a:xfrm>
            <a:off x="283553" y="2271126"/>
            <a:ext cx="3897922" cy="424731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Ingreso al sistema: 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Incluye las funciones para acceder al sistema.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Gestión de proyecto: 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usuario podrá crear, eliminar y editar.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Información: 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usuario ingresa al sistema datos relevantes para el proyecto.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Gestión de planos: 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usuario puede asignar planos a un proyecto o eliminar planos previamente asignados.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4788308" y="2271126"/>
            <a:ext cx="4215990" cy="34163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Ingresar materiales  en el almacén : 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ingresan los materiales que hay en el almacén.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Generar alerta de materiales faltantes: 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sistema genera alertas de los materiales que hacen falta.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 alerta de materiales faltantes: 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podrán ver las alertas de materiales faltantes generadas.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1" name="Shape 281"/>
          <p:cNvCxnSpPr/>
          <p:nvPr/>
        </p:nvCxnSpPr>
        <p:spPr>
          <a:xfrm>
            <a:off x="4410075" y="2390775"/>
            <a:ext cx="0" cy="3467099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/>
        </p:nvSpPr>
        <p:spPr>
          <a:xfrm>
            <a:off x="127001" y="590766"/>
            <a:ext cx="6152699" cy="428627"/>
          </a:xfrm>
          <a:prstGeom prst="roundRect">
            <a:avLst>
              <a:gd name="adj" fmla="val 16667"/>
            </a:avLst>
          </a:prstGeom>
          <a:solidFill>
            <a:srgbClr val="6C6C72"/>
          </a:solidFill>
          <a:ln w="9525" cap="flat" cmpd="sng">
            <a:solidFill>
              <a:srgbClr val="63636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5400000" algn="t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ct val="25000"/>
              <a:buFont typeface="Cabin"/>
              <a:buNone/>
            </a:pPr>
            <a:r>
              <a:rPr lang="es-CO" sz="3200" b="1" i="0" u="none" strike="noStrike" cap="none">
                <a:solidFill>
                  <a:srgbClr val="D8D8D8"/>
                </a:solidFill>
                <a:latin typeface="Cabin"/>
                <a:ea typeface="Cabin"/>
                <a:cs typeface="Cabin"/>
                <a:sym typeface="Cabin"/>
              </a:rPr>
              <a:t>Requerimientos funcionales</a:t>
            </a:r>
          </a:p>
        </p:txBody>
      </p:sp>
      <p:sp>
        <p:nvSpPr>
          <p:cNvPr id="288" name="Shape 288"/>
          <p:cNvSpPr/>
          <p:nvPr/>
        </p:nvSpPr>
        <p:spPr>
          <a:xfrm>
            <a:off x="127000" y="2541157"/>
            <a:ext cx="4141017" cy="36933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 planos: 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usuario podrá visualizar planos.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Ingresar materiales requeridos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El usuario ingresa los materiales requeridos por un plano.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Desempeño: 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sistema dará rápido acceso a la información.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Seguridad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Solo ingresaran al sistema de información usuarios registrados.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Shape 289"/>
          <p:cNvSpPr/>
          <p:nvPr/>
        </p:nvSpPr>
        <p:spPr>
          <a:xfrm>
            <a:off x="4818421" y="2541157"/>
            <a:ext cx="4452578" cy="286232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 avance de proyecto: 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Asociado a cada proyecto, hay un porcentaje que indica su avance.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Interfaz del sistema: 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sistema presentara una interfaz de fácil manejo.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Mantenibilidad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Manual de usuario.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0" name="Shape 290"/>
          <p:cNvCxnSpPr/>
          <p:nvPr/>
        </p:nvCxnSpPr>
        <p:spPr>
          <a:xfrm>
            <a:off x="4606719" y="2541157"/>
            <a:ext cx="0" cy="315172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/>
        </p:nvSpPr>
        <p:spPr>
          <a:xfrm>
            <a:off x="387041" y="613774"/>
            <a:ext cx="6856940" cy="428627"/>
          </a:xfrm>
          <a:prstGeom prst="roundRect">
            <a:avLst>
              <a:gd name="adj" fmla="val 16667"/>
            </a:avLst>
          </a:prstGeom>
          <a:solidFill>
            <a:srgbClr val="6C6C72"/>
          </a:solidFill>
          <a:ln w="9525" cap="flat" cmpd="sng">
            <a:solidFill>
              <a:srgbClr val="63636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5400000" algn="t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ct val="25000"/>
              <a:buFont typeface="Cabin"/>
              <a:buNone/>
            </a:pPr>
            <a:r>
              <a:rPr lang="es-CO" sz="3200" b="1" i="0" u="none" strike="noStrike" cap="none">
                <a:solidFill>
                  <a:srgbClr val="D8D8D8"/>
                </a:solidFill>
                <a:latin typeface="Cabin"/>
                <a:ea typeface="Cabin"/>
                <a:cs typeface="Cabin"/>
                <a:sym typeface="Cabin"/>
              </a:rPr>
              <a:t>Requerimientos no funcionales</a:t>
            </a:r>
          </a:p>
        </p:txBody>
      </p:sp>
      <p:sp>
        <p:nvSpPr>
          <p:cNvPr id="296" name="Shape 296"/>
          <p:cNvSpPr txBox="1"/>
          <p:nvPr/>
        </p:nvSpPr>
        <p:spPr>
          <a:xfrm>
            <a:off x="711895" y="1769436"/>
            <a:ext cx="4083485" cy="54854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s-CO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Rendimiento: </a:t>
            </a:r>
            <a:r>
              <a:rPr lang="es-CO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95% de las transacciones deben realizarse en menos de 2 segundos.</a:t>
            </a:r>
          </a:p>
          <a:p>
            <a:pPr marL="0" marR="0" lvl="0" indent="0" algn="just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s-CO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Seguridad: </a:t>
            </a:r>
            <a:r>
              <a:rPr lang="es-CO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Sólo podrán ingresar al Sistema las personas que estén registradas, estos usuarios serán clasificados en varios tipos de usuarios (o roles) con acceso a las opciones de trabajo definidas para cada rol. </a:t>
            </a:r>
          </a:p>
          <a:p>
            <a:pPr marL="0" marR="0" lvl="0" indent="0" algn="just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s-CO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Disponibilidad:</a:t>
            </a:r>
            <a:r>
              <a:rPr lang="es-CO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 Estará disponible el 95% o muy cercano a esta disponibilidad, su funcionamiento será  24 * 7 durante todo el año, excepto 5% debido a las actividades de mantenimiento de rutina.</a:t>
            </a:r>
          </a:p>
          <a:p>
            <a:pPr marL="0" marR="0" lvl="0" indent="0" algn="just" rtl="0">
              <a:spcBef>
                <a:spcPts val="360"/>
              </a:spcBef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Shape 297"/>
          <p:cNvSpPr txBox="1"/>
          <p:nvPr/>
        </p:nvSpPr>
        <p:spPr>
          <a:xfrm>
            <a:off x="5019762" y="1674186"/>
            <a:ext cx="3908120" cy="49721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s-CO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Fiabilidad: </a:t>
            </a:r>
            <a:r>
              <a:rPr lang="es-CO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tiempo de recuperación no deberá pasar de un día (24 horas) en el peor de los casos. Es indispensable tener backup’s actualizados </a:t>
            </a:r>
          </a:p>
          <a:p>
            <a:pPr marL="0" marR="0" lvl="0" indent="0" algn="just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s-CO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Mantenibilidad: </a:t>
            </a:r>
            <a:r>
              <a:rPr lang="es-CO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Todo el sistema deberá estar complemente documentado, tanto en el código fuente como en los manuales de administración y de usuario. </a:t>
            </a:r>
          </a:p>
          <a:p>
            <a:pPr marL="0" marR="0" lvl="0" indent="0" algn="just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s-CO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Portabilidad: </a:t>
            </a:r>
            <a:r>
              <a:rPr lang="es-CO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sistema debe cumplir las disposiciones recogidas en la ley orgánica de protección de  datos personales, ley estatutaria 1581 del 17 de octubre de 2012.</a:t>
            </a:r>
          </a:p>
          <a:p>
            <a:pPr marL="0" marR="0" lvl="0" indent="0" algn="just" rtl="0"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8" name="Shape 298"/>
          <p:cNvCxnSpPr/>
          <p:nvPr/>
        </p:nvCxnSpPr>
        <p:spPr>
          <a:xfrm flipH="1">
            <a:off x="4840437" y="2019300"/>
            <a:ext cx="14744" cy="47244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/>
        </p:nvSpPr>
        <p:spPr>
          <a:xfrm>
            <a:off x="1955170" y="2713455"/>
            <a:ext cx="6699804" cy="27727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A5A5A5"/>
              </a:buClr>
              <a:buSzPct val="25000"/>
              <a:buFont typeface="Arial"/>
              <a:buNone/>
            </a:pPr>
            <a:r>
              <a:rPr lang="es-CO" sz="11500" b="1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SI</a:t>
            </a:r>
            <a:r>
              <a:rPr lang="es-CO" sz="11500" b="1" dirty="0">
                <a:solidFill>
                  <a:srgbClr val="953734"/>
                </a:solidFill>
                <a:latin typeface="Arial"/>
                <a:ea typeface="Arial"/>
                <a:cs typeface="Arial"/>
                <a:sym typeface="Arial"/>
              </a:rPr>
              <a:t>GPI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438356" y="4942919"/>
            <a:ext cx="8543400" cy="649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CO" sz="2000" b="1" i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Sistema De Información para la Gestión de Proyectos e Inventarios.</a:t>
            </a:r>
          </a:p>
        </p:txBody>
      </p:sp>
      <p:pic>
        <p:nvPicPr>
          <p:cNvPr id="170" name="Shape 1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1306" y="2713455"/>
            <a:ext cx="1451696" cy="1879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Shape 3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6500" y="1762125"/>
            <a:ext cx="5277179" cy="499109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304" name="Shape 304"/>
          <p:cNvSpPr/>
          <p:nvPr/>
        </p:nvSpPr>
        <p:spPr>
          <a:xfrm>
            <a:off x="661735" y="717918"/>
            <a:ext cx="5150751" cy="428627"/>
          </a:xfrm>
          <a:prstGeom prst="roundRect">
            <a:avLst>
              <a:gd name="adj" fmla="val 16667"/>
            </a:avLst>
          </a:prstGeom>
          <a:solidFill>
            <a:srgbClr val="6C6C72"/>
          </a:solidFill>
          <a:ln w="9525" cap="flat" cmpd="sng">
            <a:solidFill>
              <a:srgbClr val="63636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5400000" algn="t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ct val="25000"/>
              <a:buFont typeface="Cabin"/>
              <a:buNone/>
            </a:pPr>
            <a:r>
              <a:rPr lang="es-CO" sz="3200" b="1">
                <a:solidFill>
                  <a:srgbClr val="D8D8D8"/>
                </a:solidFill>
                <a:latin typeface="Cabin"/>
                <a:ea typeface="Cabin"/>
                <a:cs typeface="Cabin"/>
                <a:sym typeface="Cabin"/>
              </a:rPr>
              <a:t>Casos de Uso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/>
        </p:nvSpPr>
        <p:spPr>
          <a:xfrm>
            <a:off x="574670" y="783085"/>
            <a:ext cx="6184231" cy="428627"/>
          </a:xfrm>
          <a:prstGeom prst="roundRect">
            <a:avLst>
              <a:gd name="adj" fmla="val 16667"/>
            </a:avLst>
          </a:prstGeom>
          <a:solidFill>
            <a:srgbClr val="6C6C72"/>
          </a:solidFill>
          <a:ln w="9525" cap="flat" cmpd="sng">
            <a:solidFill>
              <a:srgbClr val="63636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5400000" algn="t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ct val="25000"/>
              <a:buFont typeface="Cabin"/>
              <a:buNone/>
            </a:pPr>
            <a:r>
              <a:rPr lang="es-CO" sz="3200" b="1">
                <a:solidFill>
                  <a:srgbClr val="D8D8D8"/>
                </a:solidFill>
                <a:latin typeface="Cabin"/>
                <a:ea typeface="Cabin"/>
                <a:cs typeface="Cabin"/>
                <a:sym typeface="Cabin"/>
              </a:rPr>
              <a:t>Modelo Entidad Relación</a:t>
            </a:r>
          </a:p>
        </p:txBody>
      </p:sp>
      <p:pic>
        <p:nvPicPr>
          <p:cNvPr id="311" name="Shape 3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645" y="1650858"/>
            <a:ext cx="8074029" cy="5140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574670" y="783085"/>
            <a:ext cx="6184231" cy="428627"/>
          </a:xfrm>
          <a:prstGeom prst="roundRect">
            <a:avLst>
              <a:gd name="adj" fmla="val 16667"/>
            </a:avLst>
          </a:prstGeom>
          <a:solidFill>
            <a:srgbClr val="6C6C72"/>
          </a:solidFill>
          <a:ln w="9525" cap="flat" cmpd="sng">
            <a:solidFill>
              <a:srgbClr val="63636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5400000" algn="t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ct val="25000"/>
              <a:buFont typeface="Cabin"/>
              <a:buNone/>
            </a:pPr>
            <a:r>
              <a:rPr lang="es-CO" sz="3200" b="1">
                <a:solidFill>
                  <a:srgbClr val="D8D8D8"/>
                </a:solidFill>
                <a:latin typeface="Cabin"/>
                <a:ea typeface="Cabin"/>
                <a:cs typeface="Cabin"/>
                <a:sym typeface="Cabin"/>
              </a:rPr>
              <a:t>Modelo Entidad Relación</a:t>
            </a:r>
          </a:p>
        </p:txBody>
      </p:sp>
      <p:pic>
        <p:nvPicPr>
          <p:cNvPr id="317" name="Shape 3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55480" y="1743074"/>
            <a:ext cx="3846848" cy="496252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/>
        </p:nvSpPr>
        <p:spPr>
          <a:xfrm>
            <a:off x="548918" y="344377"/>
            <a:ext cx="5150751" cy="428627"/>
          </a:xfrm>
          <a:prstGeom prst="roundRect">
            <a:avLst>
              <a:gd name="adj" fmla="val 16667"/>
            </a:avLst>
          </a:prstGeom>
          <a:solidFill>
            <a:srgbClr val="6C6C72"/>
          </a:solidFill>
          <a:ln w="9525" cap="flat" cmpd="sng">
            <a:solidFill>
              <a:srgbClr val="63636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5400000" algn="t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ct val="25000"/>
              <a:buFont typeface="Cabin"/>
              <a:buNone/>
            </a:pPr>
            <a:r>
              <a:rPr lang="es-CO" sz="3200" b="1">
                <a:solidFill>
                  <a:srgbClr val="D8D8D8"/>
                </a:solidFill>
                <a:latin typeface="Cabin"/>
                <a:ea typeface="Cabin"/>
                <a:cs typeface="Cabin"/>
                <a:sym typeface="Cabin"/>
              </a:rPr>
              <a:t>Diccionario de datos</a:t>
            </a:r>
          </a:p>
        </p:txBody>
      </p:sp>
      <p:pic>
        <p:nvPicPr>
          <p:cNvPr id="324" name="Shape 3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5443" y="19894"/>
            <a:ext cx="1108556" cy="1077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Shape 3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3950" y="1025513"/>
            <a:ext cx="6695144" cy="546148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/>
        </p:nvSpPr>
        <p:spPr>
          <a:xfrm>
            <a:off x="0" y="848750"/>
            <a:ext cx="5150751" cy="428627"/>
          </a:xfrm>
          <a:prstGeom prst="roundRect">
            <a:avLst>
              <a:gd name="adj" fmla="val 16667"/>
            </a:avLst>
          </a:prstGeom>
          <a:solidFill>
            <a:srgbClr val="6C6C72"/>
          </a:solidFill>
          <a:ln w="9525" cap="flat" cmpd="sng">
            <a:solidFill>
              <a:srgbClr val="63636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5400000" algn="t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ct val="25000"/>
              <a:buFont typeface="Cabin"/>
              <a:buNone/>
            </a:pPr>
            <a:r>
              <a:rPr lang="es-CO" sz="3200" b="1">
                <a:solidFill>
                  <a:srgbClr val="D8D8D8"/>
                </a:solidFill>
                <a:latin typeface="Cabin"/>
                <a:ea typeface="Cabin"/>
                <a:cs typeface="Cabin"/>
                <a:sym typeface="Cabin"/>
              </a:rPr>
              <a:t>Diagrama de gantt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22" y="1738167"/>
            <a:ext cx="8819462" cy="211638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22" y="4178105"/>
            <a:ext cx="8819462" cy="1913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/>
        </p:nvSpPr>
        <p:spPr>
          <a:xfrm>
            <a:off x="0" y="848750"/>
            <a:ext cx="5150751" cy="428627"/>
          </a:xfrm>
          <a:prstGeom prst="roundRect">
            <a:avLst>
              <a:gd name="adj" fmla="val 16667"/>
            </a:avLst>
          </a:prstGeom>
          <a:solidFill>
            <a:srgbClr val="6C6C72"/>
          </a:solidFill>
          <a:ln w="9525" cap="flat" cmpd="sng">
            <a:solidFill>
              <a:srgbClr val="63636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5400000" algn="t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ct val="25000"/>
              <a:buFont typeface="Cabin"/>
              <a:buNone/>
            </a:pPr>
            <a:r>
              <a:rPr lang="es-CO" sz="3200" b="1">
                <a:solidFill>
                  <a:srgbClr val="D8D8D8"/>
                </a:solidFill>
                <a:latin typeface="Cabin"/>
                <a:ea typeface="Cabin"/>
                <a:cs typeface="Cabin"/>
                <a:sym typeface="Cabin"/>
              </a:rPr>
              <a:t>Diagrama de gantt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20" y="1897747"/>
            <a:ext cx="8649093" cy="188646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20" y="4016106"/>
            <a:ext cx="8649093" cy="19345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/>
        </p:nvSpPr>
        <p:spPr>
          <a:xfrm>
            <a:off x="0" y="848750"/>
            <a:ext cx="5150751" cy="428627"/>
          </a:xfrm>
          <a:prstGeom prst="roundRect">
            <a:avLst>
              <a:gd name="adj" fmla="val 16667"/>
            </a:avLst>
          </a:prstGeom>
          <a:solidFill>
            <a:srgbClr val="6C6C72"/>
          </a:solidFill>
          <a:ln w="9525" cap="flat" cmpd="sng">
            <a:solidFill>
              <a:srgbClr val="63636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5400000" algn="t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ct val="25000"/>
              <a:buFont typeface="Cabin"/>
              <a:buNone/>
            </a:pPr>
            <a:r>
              <a:rPr lang="es-CO" sz="3200" b="1">
                <a:solidFill>
                  <a:srgbClr val="D8D8D8"/>
                </a:solidFill>
                <a:latin typeface="Cabin"/>
                <a:ea typeface="Cabin"/>
                <a:cs typeface="Cabin"/>
                <a:sym typeface="Cabin"/>
              </a:rPr>
              <a:t>Informe de recursos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56848"/>
            <a:ext cx="9143999" cy="21699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Shape 3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6449" y="2036457"/>
            <a:ext cx="6783330" cy="410716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351" name="Shape 351"/>
          <p:cNvSpPr/>
          <p:nvPr/>
        </p:nvSpPr>
        <p:spPr>
          <a:xfrm>
            <a:off x="0" y="848750"/>
            <a:ext cx="5150751" cy="428627"/>
          </a:xfrm>
          <a:prstGeom prst="roundRect">
            <a:avLst>
              <a:gd name="adj" fmla="val 16667"/>
            </a:avLst>
          </a:prstGeom>
          <a:solidFill>
            <a:srgbClr val="6C6C72"/>
          </a:solidFill>
          <a:ln w="9525" cap="flat" cmpd="sng">
            <a:solidFill>
              <a:srgbClr val="63636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5400000" algn="t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ct val="25000"/>
              <a:buFont typeface="Cabin"/>
              <a:buNone/>
            </a:pPr>
            <a:r>
              <a:rPr lang="es-CO" sz="3200" b="1">
                <a:solidFill>
                  <a:srgbClr val="D8D8D8"/>
                </a:solidFill>
                <a:latin typeface="Cabin"/>
                <a:ea typeface="Cabin"/>
                <a:cs typeface="Cabin"/>
                <a:sym typeface="Cabin"/>
              </a:rPr>
              <a:t>Presupuesto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Shape 3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10844" y="2231741"/>
            <a:ext cx="2084680" cy="19513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7" name="Shape 357"/>
          <p:cNvGrpSpPr/>
          <p:nvPr/>
        </p:nvGrpSpPr>
        <p:grpSpPr>
          <a:xfrm>
            <a:off x="4591839" y="3133722"/>
            <a:ext cx="4395788" cy="3594097"/>
            <a:chOff x="4572000" y="2637730"/>
            <a:chExt cx="4397224" cy="3596654"/>
          </a:xfrm>
        </p:grpSpPr>
        <p:sp>
          <p:nvSpPr>
            <p:cNvPr id="358" name="Shape 358"/>
            <p:cNvSpPr/>
            <p:nvPr/>
          </p:nvSpPr>
          <p:spPr>
            <a:xfrm>
              <a:off x="8753253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Shape 359"/>
            <p:cNvSpPr/>
            <p:nvPr/>
          </p:nvSpPr>
          <p:spPr>
            <a:xfrm>
              <a:off x="8753253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Shape 360"/>
            <p:cNvSpPr/>
            <p:nvPr/>
          </p:nvSpPr>
          <p:spPr>
            <a:xfrm>
              <a:off x="8753253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Shape 361"/>
            <p:cNvSpPr/>
            <p:nvPr/>
          </p:nvSpPr>
          <p:spPr>
            <a:xfrm>
              <a:off x="8753253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Shape 362"/>
            <p:cNvSpPr/>
            <p:nvPr/>
          </p:nvSpPr>
          <p:spPr>
            <a:xfrm>
              <a:off x="8753253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Shape 363"/>
            <p:cNvSpPr/>
            <p:nvPr/>
          </p:nvSpPr>
          <p:spPr>
            <a:xfrm>
              <a:off x="8753253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Shape 364"/>
            <p:cNvSpPr/>
            <p:nvPr/>
          </p:nvSpPr>
          <p:spPr>
            <a:xfrm>
              <a:off x="8753253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Shape 365"/>
            <p:cNvSpPr/>
            <p:nvPr/>
          </p:nvSpPr>
          <p:spPr>
            <a:xfrm>
              <a:off x="8753253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Shape 366"/>
            <p:cNvSpPr/>
            <p:nvPr/>
          </p:nvSpPr>
          <p:spPr>
            <a:xfrm>
              <a:off x="8753253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Shape 367"/>
            <p:cNvSpPr/>
            <p:nvPr/>
          </p:nvSpPr>
          <p:spPr>
            <a:xfrm>
              <a:off x="8753253" y="348129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Shape 368"/>
            <p:cNvSpPr/>
            <p:nvPr/>
          </p:nvSpPr>
          <p:spPr>
            <a:xfrm>
              <a:off x="8753253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Shape 369"/>
            <p:cNvSpPr/>
            <p:nvPr/>
          </p:nvSpPr>
          <p:spPr>
            <a:xfrm>
              <a:off x="8753253" y="2917326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Shape 370"/>
            <p:cNvSpPr/>
            <p:nvPr/>
          </p:nvSpPr>
          <p:spPr>
            <a:xfrm>
              <a:off x="8753253" y="26377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Shape 371"/>
            <p:cNvSpPr/>
            <p:nvPr/>
          </p:nvSpPr>
          <p:spPr>
            <a:xfrm>
              <a:off x="8468996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Shape 372"/>
            <p:cNvSpPr/>
            <p:nvPr/>
          </p:nvSpPr>
          <p:spPr>
            <a:xfrm>
              <a:off x="8468996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Shape 373"/>
            <p:cNvSpPr/>
            <p:nvPr/>
          </p:nvSpPr>
          <p:spPr>
            <a:xfrm>
              <a:off x="8468996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Shape 374"/>
            <p:cNvSpPr/>
            <p:nvPr/>
          </p:nvSpPr>
          <p:spPr>
            <a:xfrm>
              <a:off x="8468996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Shape 375"/>
            <p:cNvSpPr/>
            <p:nvPr/>
          </p:nvSpPr>
          <p:spPr>
            <a:xfrm>
              <a:off x="8468996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Shape 376"/>
            <p:cNvSpPr/>
            <p:nvPr/>
          </p:nvSpPr>
          <p:spPr>
            <a:xfrm>
              <a:off x="8468996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Shape 377"/>
            <p:cNvSpPr/>
            <p:nvPr/>
          </p:nvSpPr>
          <p:spPr>
            <a:xfrm>
              <a:off x="8468996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Shape 378"/>
            <p:cNvSpPr/>
            <p:nvPr/>
          </p:nvSpPr>
          <p:spPr>
            <a:xfrm>
              <a:off x="8468996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Shape 379"/>
            <p:cNvSpPr/>
            <p:nvPr/>
          </p:nvSpPr>
          <p:spPr>
            <a:xfrm>
              <a:off x="8468996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Shape 380"/>
            <p:cNvSpPr/>
            <p:nvPr/>
          </p:nvSpPr>
          <p:spPr>
            <a:xfrm>
              <a:off x="8468996" y="348129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Shape 381"/>
            <p:cNvSpPr/>
            <p:nvPr/>
          </p:nvSpPr>
          <p:spPr>
            <a:xfrm>
              <a:off x="8468996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Shape 382"/>
            <p:cNvSpPr/>
            <p:nvPr/>
          </p:nvSpPr>
          <p:spPr>
            <a:xfrm>
              <a:off x="8468996" y="2917326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Shape 383"/>
            <p:cNvSpPr/>
            <p:nvPr/>
          </p:nvSpPr>
          <p:spPr>
            <a:xfrm>
              <a:off x="8468996" y="26377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Shape 384"/>
            <p:cNvSpPr/>
            <p:nvPr/>
          </p:nvSpPr>
          <p:spPr>
            <a:xfrm>
              <a:off x="8197446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Shape 385"/>
            <p:cNvSpPr/>
            <p:nvPr/>
          </p:nvSpPr>
          <p:spPr>
            <a:xfrm>
              <a:off x="8197446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Shape 386"/>
            <p:cNvSpPr/>
            <p:nvPr/>
          </p:nvSpPr>
          <p:spPr>
            <a:xfrm>
              <a:off x="8197446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Shape 387"/>
            <p:cNvSpPr/>
            <p:nvPr/>
          </p:nvSpPr>
          <p:spPr>
            <a:xfrm>
              <a:off x="8197446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Shape 388"/>
            <p:cNvSpPr/>
            <p:nvPr/>
          </p:nvSpPr>
          <p:spPr>
            <a:xfrm>
              <a:off x="8197446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Shape 389"/>
            <p:cNvSpPr/>
            <p:nvPr/>
          </p:nvSpPr>
          <p:spPr>
            <a:xfrm>
              <a:off x="8197446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Shape 390"/>
            <p:cNvSpPr/>
            <p:nvPr/>
          </p:nvSpPr>
          <p:spPr>
            <a:xfrm>
              <a:off x="8197446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Shape 391"/>
            <p:cNvSpPr/>
            <p:nvPr/>
          </p:nvSpPr>
          <p:spPr>
            <a:xfrm>
              <a:off x="8197446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Shape 392"/>
            <p:cNvSpPr/>
            <p:nvPr/>
          </p:nvSpPr>
          <p:spPr>
            <a:xfrm>
              <a:off x="8197446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Shape 393"/>
            <p:cNvSpPr/>
            <p:nvPr/>
          </p:nvSpPr>
          <p:spPr>
            <a:xfrm>
              <a:off x="8197446" y="348129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Shape 394"/>
            <p:cNvSpPr/>
            <p:nvPr/>
          </p:nvSpPr>
          <p:spPr>
            <a:xfrm>
              <a:off x="8197446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Shape 395"/>
            <p:cNvSpPr/>
            <p:nvPr/>
          </p:nvSpPr>
          <p:spPr>
            <a:xfrm>
              <a:off x="8197446" y="2917326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Shape 396"/>
            <p:cNvSpPr/>
            <p:nvPr/>
          </p:nvSpPr>
          <p:spPr>
            <a:xfrm>
              <a:off x="7913189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Shape 397"/>
            <p:cNvSpPr/>
            <p:nvPr/>
          </p:nvSpPr>
          <p:spPr>
            <a:xfrm>
              <a:off x="7913189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Shape 398"/>
            <p:cNvSpPr/>
            <p:nvPr/>
          </p:nvSpPr>
          <p:spPr>
            <a:xfrm>
              <a:off x="7913189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Shape 399"/>
            <p:cNvSpPr/>
            <p:nvPr/>
          </p:nvSpPr>
          <p:spPr>
            <a:xfrm>
              <a:off x="7913189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Shape 400"/>
            <p:cNvSpPr/>
            <p:nvPr/>
          </p:nvSpPr>
          <p:spPr>
            <a:xfrm>
              <a:off x="7913189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Shape 401"/>
            <p:cNvSpPr/>
            <p:nvPr/>
          </p:nvSpPr>
          <p:spPr>
            <a:xfrm>
              <a:off x="7913189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Shape 402"/>
            <p:cNvSpPr/>
            <p:nvPr/>
          </p:nvSpPr>
          <p:spPr>
            <a:xfrm>
              <a:off x="7913189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Shape 403"/>
            <p:cNvSpPr/>
            <p:nvPr/>
          </p:nvSpPr>
          <p:spPr>
            <a:xfrm>
              <a:off x="7913189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Shape 404"/>
            <p:cNvSpPr/>
            <p:nvPr/>
          </p:nvSpPr>
          <p:spPr>
            <a:xfrm>
              <a:off x="7913189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Shape 405"/>
            <p:cNvSpPr/>
            <p:nvPr/>
          </p:nvSpPr>
          <p:spPr>
            <a:xfrm>
              <a:off x="7913189" y="348129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Shape 406"/>
            <p:cNvSpPr/>
            <p:nvPr/>
          </p:nvSpPr>
          <p:spPr>
            <a:xfrm>
              <a:off x="7913189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Shape 407"/>
            <p:cNvSpPr/>
            <p:nvPr/>
          </p:nvSpPr>
          <p:spPr>
            <a:xfrm>
              <a:off x="7913189" y="2917326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Shape 408"/>
            <p:cNvSpPr/>
            <p:nvPr/>
          </p:nvSpPr>
          <p:spPr>
            <a:xfrm>
              <a:off x="7913189" y="26377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Shape 409"/>
            <p:cNvSpPr/>
            <p:nvPr/>
          </p:nvSpPr>
          <p:spPr>
            <a:xfrm>
              <a:off x="7628935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Shape 410"/>
            <p:cNvSpPr/>
            <p:nvPr/>
          </p:nvSpPr>
          <p:spPr>
            <a:xfrm>
              <a:off x="7628935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Shape 411"/>
            <p:cNvSpPr/>
            <p:nvPr/>
          </p:nvSpPr>
          <p:spPr>
            <a:xfrm>
              <a:off x="7628935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Shape 412"/>
            <p:cNvSpPr/>
            <p:nvPr/>
          </p:nvSpPr>
          <p:spPr>
            <a:xfrm>
              <a:off x="7628935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Shape 413"/>
            <p:cNvSpPr/>
            <p:nvPr/>
          </p:nvSpPr>
          <p:spPr>
            <a:xfrm>
              <a:off x="7628935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Shape 414"/>
            <p:cNvSpPr/>
            <p:nvPr/>
          </p:nvSpPr>
          <p:spPr>
            <a:xfrm>
              <a:off x="7628935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Shape 415"/>
            <p:cNvSpPr/>
            <p:nvPr/>
          </p:nvSpPr>
          <p:spPr>
            <a:xfrm>
              <a:off x="7628935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Shape 416"/>
            <p:cNvSpPr/>
            <p:nvPr/>
          </p:nvSpPr>
          <p:spPr>
            <a:xfrm>
              <a:off x="7628935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Shape 417"/>
            <p:cNvSpPr/>
            <p:nvPr/>
          </p:nvSpPr>
          <p:spPr>
            <a:xfrm>
              <a:off x="7628935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Shape 418"/>
            <p:cNvSpPr/>
            <p:nvPr/>
          </p:nvSpPr>
          <p:spPr>
            <a:xfrm>
              <a:off x="7628935" y="348129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Shape 419"/>
            <p:cNvSpPr/>
            <p:nvPr/>
          </p:nvSpPr>
          <p:spPr>
            <a:xfrm>
              <a:off x="7628935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Shape 420"/>
            <p:cNvSpPr/>
            <p:nvPr/>
          </p:nvSpPr>
          <p:spPr>
            <a:xfrm>
              <a:off x="7628935" y="2917326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Shape 421"/>
            <p:cNvSpPr/>
            <p:nvPr/>
          </p:nvSpPr>
          <p:spPr>
            <a:xfrm>
              <a:off x="7628935" y="26377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Shape 422"/>
            <p:cNvSpPr/>
            <p:nvPr/>
          </p:nvSpPr>
          <p:spPr>
            <a:xfrm>
              <a:off x="7344678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Shape 423"/>
            <p:cNvSpPr/>
            <p:nvPr/>
          </p:nvSpPr>
          <p:spPr>
            <a:xfrm>
              <a:off x="7344678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Shape 424"/>
            <p:cNvSpPr/>
            <p:nvPr/>
          </p:nvSpPr>
          <p:spPr>
            <a:xfrm>
              <a:off x="7344678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Shape 425"/>
            <p:cNvSpPr/>
            <p:nvPr/>
          </p:nvSpPr>
          <p:spPr>
            <a:xfrm>
              <a:off x="7344678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Shape 426"/>
            <p:cNvSpPr/>
            <p:nvPr/>
          </p:nvSpPr>
          <p:spPr>
            <a:xfrm>
              <a:off x="7344678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Shape 427"/>
            <p:cNvSpPr/>
            <p:nvPr/>
          </p:nvSpPr>
          <p:spPr>
            <a:xfrm>
              <a:off x="7344678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Shape 428"/>
            <p:cNvSpPr/>
            <p:nvPr/>
          </p:nvSpPr>
          <p:spPr>
            <a:xfrm>
              <a:off x="7344678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Shape 429"/>
            <p:cNvSpPr/>
            <p:nvPr/>
          </p:nvSpPr>
          <p:spPr>
            <a:xfrm>
              <a:off x="7344678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Shape 430"/>
            <p:cNvSpPr/>
            <p:nvPr/>
          </p:nvSpPr>
          <p:spPr>
            <a:xfrm>
              <a:off x="7344678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Shape 431"/>
            <p:cNvSpPr/>
            <p:nvPr/>
          </p:nvSpPr>
          <p:spPr>
            <a:xfrm>
              <a:off x="7344678" y="348129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Shape 432"/>
            <p:cNvSpPr/>
            <p:nvPr/>
          </p:nvSpPr>
          <p:spPr>
            <a:xfrm>
              <a:off x="7344678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Shape 433"/>
            <p:cNvSpPr/>
            <p:nvPr/>
          </p:nvSpPr>
          <p:spPr>
            <a:xfrm>
              <a:off x="7344678" y="2917326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Shape 434"/>
            <p:cNvSpPr/>
            <p:nvPr/>
          </p:nvSpPr>
          <p:spPr>
            <a:xfrm>
              <a:off x="7073128" y="6018332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Shape 435"/>
            <p:cNvSpPr/>
            <p:nvPr/>
          </p:nvSpPr>
          <p:spPr>
            <a:xfrm>
              <a:off x="7073128" y="5735557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Shape 436"/>
            <p:cNvSpPr/>
            <p:nvPr/>
          </p:nvSpPr>
          <p:spPr>
            <a:xfrm>
              <a:off x="7073128" y="5454371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Shape 437"/>
            <p:cNvSpPr/>
            <p:nvPr/>
          </p:nvSpPr>
          <p:spPr>
            <a:xfrm>
              <a:off x="7073128" y="5171594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Shape 438"/>
            <p:cNvSpPr/>
            <p:nvPr/>
          </p:nvSpPr>
          <p:spPr>
            <a:xfrm>
              <a:off x="7073128" y="4890407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Shape 439"/>
            <p:cNvSpPr/>
            <p:nvPr/>
          </p:nvSpPr>
          <p:spPr>
            <a:xfrm>
              <a:off x="7073128" y="4607630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Shape 440"/>
            <p:cNvSpPr/>
            <p:nvPr/>
          </p:nvSpPr>
          <p:spPr>
            <a:xfrm>
              <a:off x="7073128" y="4328032"/>
              <a:ext cx="217556" cy="214465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Shape 441"/>
            <p:cNvSpPr/>
            <p:nvPr/>
          </p:nvSpPr>
          <p:spPr>
            <a:xfrm>
              <a:off x="7073128" y="3764069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Shape 442"/>
            <p:cNvSpPr/>
            <p:nvPr/>
          </p:nvSpPr>
          <p:spPr>
            <a:xfrm>
              <a:off x="7073128" y="3481292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Shape 443"/>
            <p:cNvSpPr/>
            <p:nvPr/>
          </p:nvSpPr>
          <p:spPr>
            <a:xfrm>
              <a:off x="7073128" y="3200105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Shape 444"/>
            <p:cNvSpPr/>
            <p:nvPr/>
          </p:nvSpPr>
          <p:spPr>
            <a:xfrm>
              <a:off x="7073128" y="2637730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Shape 445"/>
            <p:cNvSpPr/>
            <p:nvPr/>
          </p:nvSpPr>
          <p:spPr>
            <a:xfrm>
              <a:off x="6790460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Shape 446"/>
            <p:cNvSpPr/>
            <p:nvPr/>
          </p:nvSpPr>
          <p:spPr>
            <a:xfrm>
              <a:off x="6790460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Shape 447"/>
            <p:cNvSpPr/>
            <p:nvPr/>
          </p:nvSpPr>
          <p:spPr>
            <a:xfrm>
              <a:off x="6790460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Shape 448"/>
            <p:cNvSpPr/>
            <p:nvPr/>
          </p:nvSpPr>
          <p:spPr>
            <a:xfrm>
              <a:off x="6790460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Shape 449"/>
            <p:cNvSpPr/>
            <p:nvPr/>
          </p:nvSpPr>
          <p:spPr>
            <a:xfrm>
              <a:off x="6790460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Shape 450"/>
            <p:cNvSpPr/>
            <p:nvPr/>
          </p:nvSpPr>
          <p:spPr>
            <a:xfrm>
              <a:off x="6790460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Shape 451"/>
            <p:cNvSpPr/>
            <p:nvPr/>
          </p:nvSpPr>
          <p:spPr>
            <a:xfrm>
              <a:off x="6790460" y="404525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Shape 452"/>
            <p:cNvSpPr/>
            <p:nvPr/>
          </p:nvSpPr>
          <p:spPr>
            <a:xfrm>
              <a:off x="6790460" y="3764069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Shape 453"/>
            <p:cNvSpPr/>
            <p:nvPr/>
          </p:nvSpPr>
          <p:spPr>
            <a:xfrm>
              <a:off x="6790460" y="3200105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Shape 454"/>
            <p:cNvSpPr/>
            <p:nvPr/>
          </p:nvSpPr>
          <p:spPr>
            <a:xfrm>
              <a:off x="6534791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Shape 455"/>
            <p:cNvSpPr/>
            <p:nvPr/>
          </p:nvSpPr>
          <p:spPr>
            <a:xfrm>
              <a:off x="6534791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Shape 456"/>
            <p:cNvSpPr/>
            <p:nvPr/>
          </p:nvSpPr>
          <p:spPr>
            <a:xfrm>
              <a:off x="6534791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Shape 457"/>
            <p:cNvSpPr/>
            <p:nvPr/>
          </p:nvSpPr>
          <p:spPr>
            <a:xfrm>
              <a:off x="6534791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Shape 458"/>
            <p:cNvSpPr/>
            <p:nvPr/>
          </p:nvSpPr>
          <p:spPr>
            <a:xfrm>
              <a:off x="6534791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Shape 459"/>
            <p:cNvSpPr/>
            <p:nvPr/>
          </p:nvSpPr>
          <p:spPr>
            <a:xfrm>
              <a:off x="6534791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Shape 460"/>
            <p:cNvSpPr/>
            <p:nvPr/>
          </p:nvSpPr>
          <p:spPr>
            <a:xfrm>
              <a:off x="6250535" y="6018332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Shape 461"/>
            <p:cNvSpPr/>
            <p:nvPr/>
          </p:nvSpPr>
          <p:spPr>
            <a:xfrm>
              <a:off x="6250535" y="5735557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Shape 462"/>
            <p:cNvSpPr/>
            <p:nvPr/>
          </p:nvSpPr>
          <p:spPr>
            <a:xfrm>
              <a:off x="6250535" y="5454371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Shape 463"/>
            <p:cNvSpPr/>
            <p:nvPr/>
          </p:nvSpPr>
          <p:spPr>
            <a:xfrm>
              <a:off x="6250535" y="4890407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Shape 464"/>
            <p:cNvSpPr/>
            <p:nvPr/>
          </p:nvSpPr>
          <p:spPr>
            <a:xfrm>
              <a:off x="6250535" y="4607630"/>
              <a:ext cx="217556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Shape 465"/>
            <p:cNvSpPr/>
            <p:nvPr/>
          </p:nvSpPr>
          <p:spPr>
            <a:xfrm>
              <a:off x="6250535" y="4328032"/>
              <a:ext cx="217556" cy="214465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Shape 466"/>
            <p:cNvSpPr/>
            <p:nvPr/>
          </p:nvSpPr>
          <p:spPr>
            <a:xfrm>
              <a:off x="5980573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Shape 467"/>
            <p:cNvSpPr/>
            <p:nvPr/>
          </p:nvSpPr>
          <p:spPr>
            <a:xfrm>
              <a:off x="5980573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Shape 468"/>
            <p:cNvSpPr/>
            <p:nvPr/>
          </p:nvSpPr>
          <p:spPr>
            <a:xfrm>
              <a:off x="5980573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Shape 469"/>
            <p:cNvSpPr/>
            <p:nvPr/>
          </p:nvSpPr>
          <p:spPr>
            <a:xfrm>
              <a:off x="5980573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Shape 470"/>
            <p:cNvSpPr/>
            <p:nvPr/>
          </p:nvSpPr>
          <p:spPr>
            <a:xfrm>
              <a:off x="5980573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Shape 471"/>
            <p:cNvSpPr/>
            <p:nvPr/>
          </p:nvSpPr>
          <p:spPr>
            <a:xfrm>
              <a:off x="5980573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Shape 472"/>
            <p:cNvSpPr/>
            <p:nvPr/>
          </p:nvSpPr>
          <p:spPr>
            <a:xfrm>
              <a:off x="5696317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Shape 473"/>
            <p:cNvSpPr/>
            <p:nvPr/>
          </p:nvSpPr>
          <p:spPr>
            <a:xfrm>
              <a:off x="5696317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Shape 474"/>
            <p:cNvSpPr/>
            <p:nvPr/>
          </p:nvSpPr>
          <p:spPr>
            <a:xfrm>
              <a:off x="5696317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Shape 475"/>
            <p:cNvSpPr/>
            <p:nvPr/>
          </p:nvSpPr>
          <p:spPr>
            <a:xfrm>
              <a:off x="5696317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Shape 476"/>
            <p:cNvSpPr/>
            <p:nvPr/>
          </p:nvSpPr>
          <p:spPr>
            <a:xfrm>
              <a:off x="5696317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Shape 477"/>
            <p:cNvSpPr/>
            <p:nvPr/>
          </p:nvSpPr>
          <p:spPr>
            <a:xfrm>
              <a:off x="5696317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Shape 478"/>
            <p:cNvSpPr/>
            <p:nvPr/>
          </p:nvSpPr>
          <p:spPr>
            <a:xfrm>
              <a:off x="5412062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Shape 479"/>
            <p:cNvSpPr/>
            <p:nvPr/>
          </p:nvSpPr>
          <p:spPr>
            <a:xfrm>
              <a:off x="5412062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C4BD97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Shape 480"/>
            <p:cNvSpPr/>
            <p:nvPr/>
          </p:nvSpPr>
          <p:spPr>
            <a:xfrm>
              <a:off x="5412062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Shape 481"/>
            <p:cNvSpPr/>
            <p:nvPr/>
          </p:nvSpPr>
          <p:spPr>
            <a:xfrm>
              <a:off x="5412062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Shape 482"/>
            <p:cNvSpPr/>
            <p:nvPr/>
          </p:nvSpPr>
          <p:spPr>
            <a:xfrm>
              <a:off x="5412062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Shape 483"/>
            <p:cNvSpPr/>
            <p:nvPr/>
          </p:nvSpPr>
          <p:spPr>
            <a:xfrm>
              <a:off x="5412062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Shape 484"/>
            <p:cNvSpPr/>
            <p:nvPr/>
          </p:nvSpPr>
          <p:spPr>
            <a:xfrm>
              <a:off x="5127807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Shape 485"/>
            <p:cNvSpPr/>
            <p:nvPr/>
          </p:nvSpPr>
          <p:spPr>
            <a:xfrm>
              <a:off x="5127807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Shape 486"/>
            <p:cNvSpPr/>
            <p:nvPr/>
          </p:nvSpPr>
          <p:spPr>
            <a:xfrm>
              <a:off x="5127807" y="5454371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Shape 487"/>
            <p:cNvSpPr/>
            <p:nvPr/>
          </p:nvSpPr>
          <p:spPr>
            <a:xfrm>
              <a:off x="5127807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Shape 488"/>
            <p:cNvSpPr/>
            <p:nvPr/>
          </p:nvSpPr>
          <p:spPr>
            <a:xfrm>
              <a:off x="5127807" y="4607630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Shape 489"/>
            <p:cNvSpPr/>
            <p:nvPr/>
          </p:nvSpPr>
          <p:spPr>
            <a:xfrm>
              <a:off x="5127807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Shape 490"/>
            <p:cNvSpPr/>
            <p:nvPr/>
          </p:nvSpPr>
          <p:spPr>
            <a:xfrm>
              <a:off x="4856255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Shape 491"/>
            <p:cNvSpPr/>
            <p:nvPr/>
          </p:nvSpPr>
          <p:spPr>
            <a:xfrm>
              <a:off x="4856255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Shape 492"/>
            <p:cNvSpPr/>
            <p:nvPr/>
          </p:nvSpPr>
          <p:spPr>
            <a:xfrm>
              <a:off x="4856255" y="5171594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Shape 493"/>
            <p:cNvSpPr/>
            <p:nvPr/>
          </p:nvSpPr>
          <p:spPr>
            <a:xfrm>
              <a:off x="4856255" y="489040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Shape 494"/>
            <p:cNvSpPr/>
            <p:nvPr/>
          </p:nvSpPr>
          <p:spPr>
            <a:xfrm>
              <a:off x="4572000" y="6018332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Shape 495"/>
            <p:cNvSpPr/>
            <p:nvPr/>
          </p:nvSpPr>
          <p:spPr>
            <a:xfrm>
              <a:off x="4572000" y="5735557"/>
              <a:ext cx="215971" cy="216053"/>
            </a:xfrm>
            <a:prstGeom prst="roundRect">
              <a:avLst>
                <a:gd name="adj" fmla="val 16667"/>
              </a:avLst>
            </a:prstGeom>
            <a:solidFill>
              <a:srgbClr val="DDD9C3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Shape 496"/>
            <p:cNvSpPr/>
            <p:nvPr/>
          </p:nvSpPr>
          <p:spPr>
            <a:xfrm>
              <a:off x="4572000" y="4328032"/>
              <a:ext cx="215971" cy="21446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lIns="91425" tIns="45725" rIns="91425" bIns="457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7" name="Shape 497"/>
          <p:cNvSpPr txBox="1"/>
          <p:nvPr/>
        </p:nvSpPr>
        <p:spPr>
          <a:xfrm>
            <a:off x="1499641" y="4183053"/>
            <a:ext cx="5907086" cy="2065337"/>
          </a:xfrm>
          <a:prstGeom prst="rect">
            <a:avLst/>
          </a:prstGeom>
          <a:noFill/>
          <a:ln>
            <a:noFill/>
          </a:ln>
        </p:spPr>
        <p:txBody>
          <a:bodyPr lIns="91375" tIns="45675" rIns="91375" bIns="456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aldeano"/>
              <a:buNone/>
            </a:pPr>
            <a:r>
              <a:rPr lang="es-CO" sz="9600" b="1" i="0" u="none" strike="noStrike">
                <a:solidFill>
                  <a:srgbClr val="0C0C0C"/>
                </a:solidFill>
                <a:latin typeface="Galdeano"/>
                <a:ea typeface="Galdeano"/>
                <a:cs typeface="Galdeano"/>
                <a:sym typeface="Galdeano"/>
              </a:rPr>
              <a:t>GRACIAS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1" i="0" u="none" strike="noStrike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4148709" y="2252639"/>
            <a:ext cx="4266212" cy="494086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bin"/>
              <a:buNone/>
            </a:pPr>
            <a:r>
              <a:rPr lang="es-CO" sz="32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APRENDICES: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Cabin"/>
              <a:buNone/>
            </a:pPr>
            <a:r>
              <a:rPr lang="es-CO" sz="32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32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32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Christian Flórez</a:t>
            </a:r>
            <a:br>
              <a:rPr lang="es-CO" sz="32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32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Paola </a:t>
            </a:r>
            <a:r>
              <a:rPr lang="es-CO" sz="3200" b="1" i="0" u="none" strike="noStrike" cap="none" dirty="0" smtClean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Galindo</a:t>
            </a:r>
            <a:r>
              <a:rPr lang="es-CO" sz="32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32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32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Marlon Márquez</a:t>
            </a:r>
            <a:br>
              <a:rPr lang="es-CO" sz="32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32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Sergio Ruiz</a:t>
            </a:r>
            <a:r>
              <a:rPr lang="es-CO" sz="24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24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24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24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24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24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24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24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s-CO" sz="24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/>
            </a:r>
            <a:br>
              <a:rPr lang="es-CO" sz="2400" b="1" i="0" u="none" strike="noStrike" cap="none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</a:br>
            <a:endParaRPr lang="es-CO" sz="2400" b="1" i="0" u="none" strike="noStrike" cap="none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49" name="Shape 1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509" y="3178800"/>
            <a:ext cx="2445670" cy="2351568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854509" y="882133"/>
            <a:ext cx="1878531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2800" b="1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GRUPO 4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586739" y="682354"/>
            <a:ext cx="5150751" cy="428627"/>
          </a:xfrm>
          <a:prstGeom prst="roundRect">
            <a:avLst>
              <a:gd name="adj" fmla="val 16667"/>
            </a:avLst>
          </a:prstGeom>
          <a:solidFill>
            <a:srgbClr val="6C6C72"/>
          </a:solidFill>
          <a:ln w="9525" cap="flat" cmpd="sng">
            <a:solidFill>
              <a:srgbClr val="63636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5400000" algn="t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3200" b="1">
                <a:solidFill>
                  <a:srgbClr val="D8D8D8"/>
                </a:solidFill>
                <a:latin typeface="Cabin"/>
                <a:ea typeface="Cabin"/>
                <a:cs typeface="Cabin"/>
                <a:sym typeface="Cabin"/>
              </a:rPr>
              <a:t>Introducción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464450" y="2313793"/>
            <a:ext cx="8229600" cy="4104456"/>
          </a:xfrm>
          <a:prstGeom prst="rect">
            <a:avLst/>
          </a:prstGeom>
          <a:noFill/>
          <a:ln w="57150" cap="flat" cmpd="sng">
            <a:solidFill>
              <a:srgbClr val="636363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810000"/>
              </a:buClr>
              <a:buFont typeface="Arial"/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1000"/>
              </a:spcBef>
              <a:spcAft>
                <a:spcPts val="0"/>
              </a:spcAft>
              <a:buClr>
                <a:srgbClr val="810000"/>
              </a:buClr>
              <a:buSzPct val="145000"/>
              <a:buFont typeface="Arial"/>
              <a:buChar char="•"/>
            </a:pPr>
            <a:r>
              <a:rPr lang="es-CO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 presentación hace referencia a la información recolectada en la empresa TOT dedicada al transporte de sólidos, donde mediante entrevistas y observación directa, se identificó un problema en el manejo  de materiales y gestión de planos para la ejecución de proyectos.</a:t>
            </a:r>
          </a:p>
          <a:p>
            <a:pPr marL="285750" marR="0" lvl="0" indent="-285750" algn="l" rtl="0">
              <a:spcBef>
                <a:spcPts val="1000"/>
              </a:spcBef>
              <a:buClr>
                <a:srgbClr val="810000"/>
              </a:buClr>
              <a:buSzPct val="145000"/>
              <a:buFont typeface="Arial"/>
              <a:buChar char="•"/>
            </a:pPr>
            <a:r>
              <a:rPr lang="es-CO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</a:t>
            </a:r>
            <a:r>
              <a:rPr lang="es-CO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documento presenta  casos de uso, mapa de procesos, requerimientos no funcionales, modelo de entidad de relación, diccionario de datos, diagrama de Gantt, alcance del proyecto y el  propósito ,por el cual se va a desarrollar un sistema de información, que permitirá  optimizar dicho proceso y  posterior solución al problema en  el la empresa TOT.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/>
        </p:nvSpPr>
        <p:spPr>
          <a:xfrm>
            <a:off x="160786" y="502131"/>
            <a:ext cx="8519916" cy="7921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0C0C0C"/>
              </a:buClr>
              <a:buSzPct val="25000"/>
              <a:buFont typeface="Calibri"/>
              <a:buNone/>
            </a:pPr>
            <a:r>
              <a:rPr lang="es-CO" sz="540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¿Qué es TOT? Y ¿Qué hace?</a:t>
            </a:r>
          </a:p>
        </p:txBody>
      </p:sp>
      <p:sp>
        <p:nvSpPr>
          <p:cNvPr id="162" name="Shape 162"/>
          <p:cNvSpPr/>
          <p:nvPr/>
        </p:nvSpPr>
        <p:spPr>
          <a:xfrm>
            <a:off x="1066800" y="1978786"/>
            <a:ext cx="7410834" cy="17543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25000"/>
              <a:buFont typeface="Calibri"/>
              <a:buNone/>
            </a:pPr>
            <a:r>
              <a:rPr lang="es-CO" sz="20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La empresa se dedica al transporte de solidos de un punto a otro, como de un almacén a una sección de proceso por ejemplo, usando sistemas neumáticos (tubería cerrada, vacío, presión positiva) o sistemas mecánicos (bandas transportadoras).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25000"/>
              <a:buFont typeface="Calibri"/>
              <a:buNone/>
            </a:pPr>
            <a:r>
              <a:rPr lang="es-CO" sz="18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-CO" sz="18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s-CO" sz="1800" b="0" i="0" u="none" strike="noStrike" cap="none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Shape 1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0488" y="3438180"/>
            <a:ext cx="4913397" cy="284248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/>
        </p:nvSpPr>
        <p:spPr>
          <a:xfrm>
            <a:off x="0" y="1042400"/>
            <a:ext cx="5150751" cy="428627"/>
          </a:xfrm>
          <a:prstGeom prst="roundRect">
            <a:avLst>
              <a:gd name="adj" fmla="val 16667"/>
            </a:avLst>
          </a:prstGeom>
          <a:solidFill>
            <a:srgbClr val="6C6C72"/>
          </a:solidFill>
          <a:ln w="9525" cap="flat" cmpd="sng">
            <a:solidFill>
              <a:srgbClr val="63636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5400000" algn="t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ct val="25000"/>
              <a:buFont typeface="Cabin"/>
              <a:buNone/>
            </a:pPr>
            <a:r>
              <a:rPr lang="es-CO" sz="3200" b="1" i="0" u="none" strike="noStrike" cap="none">
                <a:solidFill>
                  <a:srgbClr val="D8D8D8"/>
                </a:solidFill>
                <a:latin typeface="Cabin"/>
                <a:ea typeface="Cabin"/>
                <a:cs typeface="Cabin"/>
                <a:sym typeface="Cabin"/>
              </a:rPr>
              <a:t>Objetivo General</a:t>
            </a:r>
          </a:p>
        </p:txBody>
      </p:sp>
      <p:pic>
        <p:nvPicPr>
          <p:cNvPr id="176" name="Shape 1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185" y="3053123"/>
            <a:ext cx="2676650" cy="170315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/>
        </p:nvSpPr>
        <p:spPr>
          <a:xfrm>
            <a:off x="3327771" y="2894483"/>
            <a:ext cx="5316195" cy="267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s-CO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Desarrollar un sistema de información para la gestión de proyectos,  que permita optimizar el proceso de  control de materiales y acceso a planos.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505785" y="932233"/>
            <a:ext cx="5150751" cy="428627"/>
          </a:xfrm>
          <a:prstGeom prst="roundRect">
            <a:avLst>
              <a:gd name="adj" fmla="val 16667"/>
            </a:avLst>
          </a:prstGeom>
          <a:solidFill>
            <a:srgbClr val="6C6C72"/>
          </a:solidFill>
          <a:ln w="9525" cap="flat" cmpd="sng">
            <a:solidFill>
              <a:srgbClr val="63636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5400000" algn="t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3200" b="1">
                <a:solidFill>
                  <a:srgbClr val="D8D8D8"/>
                </a:solidFill>
                <a:latin typeface="Cabin"/>
                <a:ea typeface="Cabin"/>
                <a:cs typeface="Cabin"/>
                <a:sym typeface="Cabin"/>
              </a:rPr>
              <a:t>Objetivos específicos</a:t>
            </a:r>
          </a:p>
        </p:txBody>
      </p:sp>
      <p:sp>
        <p:nvSpPr>
          <p:cNvPr id="183" name="Shape 183"/>
          <p:cNvSpPr/>
          <p:nvPr/>
        </p:nvSpPr>
        <p:spPr>
          <a:xfrm>
            <a:off x="851769" y="2088750"/>
            <a:ext cx="7894529" cy="53245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s-CO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1. Permitir a los jefes de proyecto  crear  proyectos, y asociar a el los planos que necesite.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s-CO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2. Gestionar el ingreso y salida de  materiales necesarios para la  ejecución de proyectos.  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s-CO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3. Permitir al diseñador importar  planos al sistema  de información y asociarlos a los proyectos informando los materiales requeridos para su ejecución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s-CO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4. Gestionar que  materiales son  requeridos por los planos y consultar   los materiales en inventario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s-CO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lang="es-CO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lang="es-CO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enerar alertas dirigidas al jefe del proyecto y al almacenista  informándole los materiales que hacen falta para ejecutar un plano.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s-CO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s-CO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Permitir a los usuarios buscar y visualizar los planos que necesiten.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s-CO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-CO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O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-CO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s-CO"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/>
        </p:nvSpPr>
        <p:spPr>
          <a:xfrm>
            <a:off x="390783" y="893517"/>
            <a:ext cx="5939755" cy="428627"/>
          </a:xfrm>
          <a:prstGeom prst="roundRect">
            <a:avLst>
              <a:gd name="adj" fmla="val 16667"/>
            </a:avLst>
          </a:prstGeom>
          <a:solidFill>
            <a:srgbClr val="6C6C72"/>
          </a:solidFill>
          <a:ln w="9525" cap="flat" cmpd="sng">
            <a:solidFill>
              <a:srgbClr val="63636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5400000" algn="t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ct val="25000"/>
              <a:buFont typeface="Cabin"/>
              <a:buNone/>
            </a:pPr>
            <a:r>
              <a:rPr lang="es-CO" sz="3200" b="1" i="0" u="none" strike="noStrike" cap="none">
                <a:solidFill>
                  <a:srgbClr val="D8D8D8"/>
                </a:solidFill>
                <a:latin typeface="Cabin"/>
                <a:ea typeface="Cabin"/>
                <a:cs typeface="Cabin"/>
                <a:sym typeface="Cabin"/>
              </a:rPr>
              <a:t>Planteamiento del problema</a:t>
            </a:r>
          </a:p>
        </p:txBody>
      </p:sp>
      <p:sp>
        <p:nvSpPr>
          <p:cNvPr id="189" name="Shape 189"/>
          <p:cNvSpPr/>
          <p:nvPr/>
        </p:nvSpPr>
        <p:spPr>
          <a:xfrm>
            <a:off x="567956" y="2231930"/>
            <a:ext cx="7503089" cy="440120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Después de las entrevistas realizadas en</a:t>
            </a: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s-CO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empresa TOT, se encontró que  no existe un orden en el almacenamiento de los planos, cuando se necesitan para realizar los debidos mantenimientos es difícil su acceso.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-CO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O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 hay un seguimiento de los materiales requeridos para ejecutar un proyecto, ni de los materiales almacenados; cuando necesitan algo lo compran y eso atrasa los proyectos en proceso.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-CO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O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Los empleados no siempre tienen acceso a los planos, deben esperar a comunicarse con el jefe de proyecto en caso de haber modificaciones.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-CO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s-CO"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/>
        </p:nvSpPr>
        <p:spPr>
          <a:xfrm>
            <a:off x="295546" y="1042401"/>
            <a:ext cx="5150751" cy="428627"/>
          </a:xfrm>
          <a:prstGeom prst="roundRect">
            <a:avLst>
              <a:gd name="adj" fmla="val 16667"/>
            </a:avLst>
          </a:prstGeom>
          <a:solidFill>
            <a:srgbClr val="6C6C72"/>
          </a:solidFill>
          <a:ln w="9525" cap="flat" cmpd="sng">
            <a:solidFill>
              <a:srgbClr val="63636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5400000" algn="t" rotWithShape="0">
              <a:srgbClr val="000000">
                <a:alpha val="4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ct val="25000"/>
              <a:buFont typeface="Cabin"/>
              <a:buNone/>
            </a:pPr>
            <a:r>
              <a:rPr lang="es-CO" sz="3200" b="1" i="0" u="none" strike="noStrike" cap="none">
                <a:solidFill>
                  <a:srgbClr val="D8D8D8"/>
                </a:solidFill>
                <a:latin typeface="Cabin"/>
                <a:ea typeface="Cabin"/>
                <a:cs typeface="Cabin"/>
                <a:sym typeface="Cabin"/>
              </a:rPr>
              <a:t>Alcance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631170" y="1894161"/>
            <a:ext cx="6527347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Sistema de Información para la gestión de proyectos e inventarios (SIGPI) pretende facilitar: </a:t>
            </a:r>
          </a:p>
        </p:txBody>
      </p:sp>
      <p:sp>
        <p:nvSpPr>
          <p:cNvPr id="196" name="Shape 196"/>
          <p:cNvSpPr/>
          <p:nvPr/>
        </p:nvSpPr>
        <p:spPr>
          <a:xfrm>
            <a:off x="631170" y="3060493"/>
            <a:ext cx="6433773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Selección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Control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Seguimiento de los proyectos e inventarios.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631170" y="3584546"/>
            <a:ext cx="6091308" cy="2177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s-CO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vez implementado el </a:t>
            </a: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SIGPI</a:t>
            </a:r>
            <a:r>
              <a:rPr lang="es-CO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los </a:t>
            </a: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empleados en general </a:t>
            </a:r>
            <a:r>
              <a:rPr lang="es-CO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tendrán a su disposición un</a:t>
            </a: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sistema</a:t>
            </a:r>
            <a:r>
              <a:rPr lang="es-CO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les permitirá </a:t>
            </a: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seguir </a:t>
            </a:r>
            <a:r>
              <a:rPr lang="es-CO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forma Online </a:t>
            </a:r>
            <a:r>
              <a:rPr lang="es-C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proyectos en los que se esta trabajando en la empresa TOT.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886</Words>
  <Application>Microsoft Office PowerPoint</Application>
  <PresentationFormat>Presentación en pantalla (4:3)</PresentationFormat>
  <Paragraphs>171</Paragraphs>
  <Slides>28</Slides>
  <Notes>28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4" baseType="lpstr">
      <vt:lpstr>Calibri</vt:lpstr>
      <vt:lpstr>Cabin</vt:lpstr>
      <vt:lpstr>Arial</vt:lpstr>
      <vt:lpstr>Galdeano</vt:lpstr>
      <vt:lpstr>Nunito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ADSI 1091516</dc:creator>
  <cp:lastModifiedBy>ADSI 1091516</cp:lastModifiedBy>
  <cp:revision>10</cp:revision>
  <dcterms:modified xsi:type="dcterms:W3CDTF">2016-09-22T13:10:26Z</dcterms:modified>
</cp:coreProperties>
</file>